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67" r:id="rId2"/>
  </p:sldMasterIdLst>
  <p:notesMasterIdLst>
    <p:notesMasterId r:id="rId15"/>
  </p:notesMasterIdLst>
  <p:handoutMasterIdLst>
    <p:handoutMasterId r:id="rId16"/>
  </p:handoutMasterIdLst>
  <p:sldIdLst>
    <p:sldId id="290" r:id="rId3"/>
    <p:sldId id="293" r:id="rId4"/>
    <p:sldId id="269" r:id="rId5"/>
    <p:sldId id="267" r:id="rId6"/>
    <p:sldId id="268" r:id="rId7"/>
    <p:sldId id="291" r:id="rId8"/>
    <p:sldId id="271" r:id="rId9"/>
    <p:sldId id="272" r:id="rId10"/>
    <p:sldId id="273" r:id="rId11"/>
    <p:sldId id="274" r:id="rId12"/>
    <p:sldId id="292" r:id="rId13"/>
    <p:sldId id="294"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1" autoAdjust="0"/>
    <p:restoredTop sz="94240" autoAdjust="0"/>
  </p:normalViewPr>
  <p:slideViewPr>
    <p:cSldViewPr snapToGrid="0" showGuides="1">
      <p:cViewPr varScale="1">
        <p:scale>
          <a:sx n="39" d="100"/>
          <a:sy n="39" d="100"/>
        </p:scale>
        <p:origin x="519"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66" d="100"/>
          <a:sy n="66" d="100"/>
        </p:scale>
        <p:origin x="-1572"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1863" eaLnBrk="0" hangingPunct="0">
              <a:defRPr sz="1200">
                <a:latin typeface="Times New Roman" pitchFamily="18" charset="0"/>
                <a:ea typeface="ＭＳ Ｐゴシック" pitchFamily="28" charset="-128"/>
                <a:cs typeface="Times New Roman" pitchFamily="18" charset="0"/>
              </a:defRPr>
            </a:lvl1pPr>
          </a:lstStyle>
          <a:p>
            <a:pPr>
              <a:defRPr/>
            </a:pPr>
            <a:endParaRPr lang="en-US" dirty="0"/>
          </a:p>
        </p:txBody>
      </p:sp>
      <p:sp>
        <p:nvSpPr>
          <p:cNvPr id="2253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1863" eaLnBrk="0" hangingPunct="0">
              <a:defRPr sz="1200">
                <a:latin typeface="Times New Roman" pitchFamily="18" charset="0"/>
                <a:ea typeface="ＭＳ Ｐゴシック" pitchFamily="28" charset="-128"/>
                <a:cs typeface="Times New Roman" pitchFamily="18" charset="0"/>
              </a:defRPr>
            </a:lvl1pPr>
          </a:lstStyle>
          <a:p>
            <a:pPr>
              <a:defRPr/>
            </a:pPr>
            <a:endParaRPr lang="en-US" dirty="0"/>
          </a:p>
        </p:txBody>
      </p:sp>
      <p:sp>
        <p:nvSpPr>
          <p:cNvPr id="2253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1863" eaLnBrk="0" hangingPunct="0">
              <a:defRPr sz="1200">
                <a:latin typeface="Times New Roman" pitchFamily="18" charset="0"/>
                <a:ea typeface="ＭＳ Ｐゴシック" pitchFamily="28" charset="-128"/>
                <a:cs typeface="Times New Roman" pitchFamily="18" charset="0"/>
              </a:defRPr>
            </a:lvl1pPr>
          </a:lstStyle>
          <a:p>
            <a:pPr>
              <a:defRPr/>
            </a:pPr>
            <a:endParaRPr lang="en-US" dirty="0"/>
          </a:p>
        </p:txBody>
      </p:sp>
      <p:sp>
        <p:nvSpPr>
          <p:cNvPr id="2253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1863" eaLnBrk="0" hangingPunct="0">
              <a:defRPr sz="1200">
                <a:latin typeface="Times New Roman" pitchFamily="18" charset="0"/>
                <a:ea typeface="ＭＳ Ｐゴシック" pitchFamily="28" charset="-128"/>
                <a:cs typeface="Times New Roman" pitchFamily="18" charset="0"/>
              </a:defRPr>
            </a:lvl1pPr>
          </a:lstStyle>
          <a:p>
            <a:pPr>
              <a:defRPr/>
            </a:pPr>
            <a:fld id="{A149F9B6-02D7-4E8E-A318-ADCC7723D053}" type="slidenum">
              <a:rPr lang="en-US"/>
              <a:pPr>
                <a:defRPr/>
              </a:pPr>
              <a:t>‹#›</a:t>
            </a:fld>
            <a:endParaRPr lang="en-US" dirty="0"/>
          </a:p>
        </p:txBody>
      </p:sp>
    </p:spTree>
    <p:extLst>
      <p:ext uri="{BB962C8B-B14F-4D97-AF65-F5344CB8AC3E}">
        <p14:creationId xmlns:p14="http://schemas.microsoft.com/office/powerpoint/2010/main" val="1270137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defTabSz="931863" eaLnBrk="0" hangingPunct="0">
              <a:defRPr sz="1200">
                <a:latin typeface="Times New Roman" pitchFamily="18" charset="0"/>
                <a:ea typeface="ＭＳ Ｐゴシック" pitchFamily="28" charset="-128"/>
                <a:cs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lvl1pPr algn="r" defTabSz="931863" eaLnBrk="0" hangingPunct="0">
              <a:defRPr sz="1200">
                <a:latin typeface="Times New Roman" pitchFamily="18" charset="0"/>
                <a:ea typeface="ＭＳ Ｐゴシック" pitchFamily="28" charset="-128"/>
                <a:cs typeface="Times New Roman" pitchFamily="18" charset="0"/>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3" tIns="46582" rIns="93163"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defTabSz="931863" eaLnBrk="0" hangingPunct="0">
              <a:defRPr sz="1200">
                <a:latin typeface="Times New Roman" pitchFamily="18" charset="0"/>
                <a:ea typeface="ＭＳ Ｐゴシック" pitchFamily="28" charset="-128"/>
                <a:cs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3" tIns="46582" rIns="93163" bIns="46582" numCol="1" anchor="b" anchorCtr="0" compatLnSpc="1">
            <a:prstTxWarp prst="textNoShape">
              <a:avLst/>
            </a:prstTxWarp>
          </a:bodyPr>
          <a:lstStyle>
            <a:lvl1pPr algn="r" defTabSz="931863" eaLnBrk="0" hangingPunct="0">
              <a:defRPr sz="1200">
                <a:latin typeface="Times New Roman" pitchFamily="18" charset="0"/>
                <a:ea typeface="ＭＳ Ｐゴシック" pitchFamily="28" charset="-128"/>
                <a:cs typeface="Times New Roman" pitchFamily="18" charset="0"/>
              </a:defRPr>
            </a:lvl1pPr>
          </a:lstStyle>
          <a:p>
            <a:pPr>
              <a:defRPr/>
            </a:pPr>
            <a:fld id="{BE7C2686-1D07-48B2-8C77-5FAB8BC5CA98}" type="slidenum">
              <a:rPr lang="en-US"/>
              <a:pPr>
                <a:defRPr/>
              </a:pPr>
              <a:t>‹#›</a:t>
            </a:fld>
            <a:endParaRPr lang="en-US" dirty="0"/>
          </a:p>
        </p:txBody>
      </p:sp>
    </p:spTree>
    <p:extLst>
      <p:ext uri="{BB962C8B-B14F-4D97-AF65-F5344CB8AC3E}">
        <p14:creationId xmlns:p14="http://schemas.microsoft.com/office/powerpoint/2010/main" val="2734996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going to spend some time thinking about Executive Benefits.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FCE0FFC5-BBDA-4823-B352-C0ACA0371929}" type="slidenum">
              <a:rPr lang="en-US" altLang="en-US" smtClean="0">
                <a:latin typeface="Times New Roman" pitchFamily="18" charset="0"/>
              </a:rPr>
              <a:pPr/>
              <a:t>1</a:t>
            </a:fld>
            <a:endParaRPr lang="en-US" alt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other is a split dollar loan arrangement.  Here, the premium amount paid by the business is treated as a loan from the business to the executive and the executive will pay interest to the business on an annual basis.  The executive acquires the benefits of the permanent life insurance policy at a fraction of the cost and the employer recovers the principal and costs of the arrangement.</a:t>
            </a:r>
          </a:p>
          <a:p>
            <a:endParaRPr lang="en-US" altLang="en-US" dirty="0" smtClean="0"/>
          </a:p>
          <a:p>
            <a:r>
              <a:rPr lang="en-US" altLang="en-US" dirty="0" smtClean="0"/>
              <a:t>The agreement should be in writing.  The executive will pay interest on  the loan to the business.  The business will include that interest payment in income.  The executive will own the policy and a collateral assignment will be used to secure the business’ interest in the policy.  That interest is equal to the total premium loans it has made.  At the termination of the arrangement the employee will repay the loan, usually by either taking policy loans, or surrendering some of the cash value of the policy and the collateral assignment will be released.  The employee will control all remaining policy values in excess of the business’ interest in the policy.</a:t>
            </a:r>
          </a:p>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94E4F198-A231-49E8-9CAA-4C570E70DF7E}" type="slidenum">
              <a:rPr lang="en-US" altLang="en-US" smtClean="0">
                <a:latin typeface="Times New Roman" pitchFamily="18" charset="0"/>
              </a:rPr>
              <a:pPr/>
              <a:t>10</a:t>
            </a:fld>
            <a:endParaRPr lang="en-US" alt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311150" y="4416425"/>
            <a:ext cx="615473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Let’s consider</a:t>
            </a:r>
            <a:r>
              <a:rPr lang="en-US" altLang="en-US" sz="1000" baseline="0" dirty="0" smtClean="0"/>
              <a:t> </a:t>
            </a:r>
            <a:r>
              <a:rPr lang="en-US" altLang="en-US" sz="1000" dirty="0" smtClean="0"/>
              <a:t>the basic questions</a:t>
            </a:r>
            <a:r>
              <a:rPr lang="en-US" altLang="en-US" sz="1000" baseline="0" dirty="0" smtClean="0"/>
              <a:t> that might motivate your decision when it comes to entering into an executive benefit arrangement</a:t>
            </a:r>
            <a:r>
              <a:rPr lang="en-US" altLang="en-US" sz="1000" dirty="0" smtClean="0"/>
              <a:t>.  </a:t>
            </a:r>
          </a:p>
          <a:p>
            <a:endParaRPr lang="en-US" altLang="en-US" sz="1000" dirty="0" smtClean="0"/>
          </a:p>
          <a:p>
            <a:r>
              <a:rPr lang="en-US" altLang="en-US" sz="1000" dirty="0" smtClean="0"/>
              <a:t>Your</a:t>
            </a:r>
            <a:r>
              <a:rPr lang="en-US" altLang="en-US" sz="1000" baseline="0" dirty="0" smtClean="0"/>
              <a:t> starting point is your personal and family needs – are you looking for the potential for personal accumulation and a tool to help protect your family against the loss of your income.  </a:t>
            </a:r>
          </a:p>
          <a:p>
            <a:endParaRPr lang="en-US" altLang="en-US" sz="1000" baseline="0" dirty="0" smtClean="0"/>
          </a:p>
          <a:p>
            <a:r>
              <a:rPr lang="en-US" altLang="en-US" sz="1000" baseline="0" dirty="0" smtClean="0"/>
              <a:t>Are you looking for key person retention.</a:t>
            </a:r>
          </a:p>
          <a:p>
            <a:endParaRPr lang="en-US" altLang="en-US" sz="1000" baseline="0" dirty="0" smtClean="0"/>
          </a:p>
          <a:p>
            <a:r>
              <a:rPr lang="en-US" altLang="en-US" sz="1000" baseline="0" dirty="0" smtClean="0"/>
              <a:t>What are your other business needs.  How is your business and personal cash flow.</a:t>
            </a:r>
          </a:p>
          <a:p>
            <a:endParaRPr lang="en-US" altLang="en-US" sz="1000" baseline="0" dirty="0" smtClean="0"/>
          </a:p>
          <a:p>
            <a:r>
              <a:rPr lang="en-US" altLang="en-US" sz="1000" baseline="0" dirty="0" smtClean="0"/>
              <a:t>Last but not lease -  what are your tax concerns.</a:t>
            </a:r>
          </a:p>
          <a:p>
            <a:endParaRPr lang="en-US" altLang="en-US" sz="1000" baseline="0" dirty="0" smtClean="0"/>
          </a:p>
          <a:p>
            <a:r>
              <a:rPr lang="en-US" altLang="en-US" sz="1000" baseline="0" dirty="0" smtClean="0"/>
              <a:t>I know these are a lot of questions to ask – but they are elemental in helping you to design and executive benefit program for you and your business.</a:t>
            </a:r>
            <a:endParaRPr lang="en-US" altLang="en-US" sz="1000"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4D0FAECD-5C73-4E05-875C-13E07E67D530}" type="slidenum">
              <a:rPr lang="en-US" altLang="en-US" smtClean="0">
                <a:latin typeface="Times New Roman" pitchFamily="18" charset="0"/>
              </a:rPr>
              <a:pPr/>
              <a:t>11</a:t>
            </a:fld>
            <a:endParaRPr lang="en-US" alt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next steps in the process.</a:t>
            </a:r>
            <a:endParaRPr lang="en-US" dirty="0"/>
          </a:p>
        </p:txBody>
      </p:sp>
      <p:sp>
        <p:nvSpPr>
          <p:cNvPr id="4" name="Slide Number Placeholder 3"/>
          <p:cNvSpPr>
            <a:spLocks noGrp="1"/>
          </p:cNvSpPr>
          <p:nvPr>
            <p:ph type="sldNum" sz="quarter" idx="10"/>
          </p:nvPr>
        </p:nvSpPr>
        <p:spPr/>
        <p:txBody>
          <a:bodyPr/>
          <a:lstStyle/>
          <a:p>
            <a:pPr>
              <a:defRPr/>
            </a:pPr>
            <a:fld id="{BE7C2686-1D07-48B2-8C77-5FAB8BC5CA98}" type="slidenum">
              <a:rPr lang="en-US" smtClean="0"/>
              <a:pPr>
                <a:defRPr/>
              </a:pPr>
              <a:t>12</a:t>
            </a:fld>
            <a:endParaRPr lang="en-US" dirty="0"/>
          </a:p>
        </p:txBody>
      </p:sp>
    </p:spTree>
    <p:extLst>
      <p:ext uri="{BB962C8B-B14F-4D97-AF65-F5344CB8AC3E}">
        <p14:creationId xmlns:p14="http://schemas.microsoft.com/office/powerpoint/2010/main" val="20660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executive benefits?</a:t>
            </a:r>
          </a:p>
          <a:p>
            <a:endParaRPr lang="en-US" altLang="en-US" dirty="0" smtClean="0"/>
          </a:p>
          <a:p>
            <a:r>
              <a:rPr lang="en-US" altLang="en-US" dirty="0" smtClean="0"/>
              <a:t>For business owners, providing benefits to themselves and their key employees may help to improve their personal life.  By creating golden handcuffs and incentive benefits, business performance may improve.  And there may be economic efficiency, depending on the program selected.</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7F6C44F5-3EED-4D74-B7BE-AC145BBF747E}" type="slidenum">
              <a:rPr lang="en-US" altLang="en-US" smtClean="0">
                <a:latin typeface="Times New Roman" pitchFamily="18" charset="0"/>
              </a:rPr>
              <a:pPr/>
              <a:t>2</a:t>
            </a:fld>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6161C3D7-CAEF-4CE9-AEBF-9AEA178E85D9}" type="slidenum">
              <a:rPr lang="en-US" altLang="en-US" smtClean="0">
                <a:latin typeface="Times New Roman" pitchFamily="18" charset="0"/>
              </a:rPr>
              <a:pPr/>
              <a:t>3</a:t>
            </a:fld>
            <a:endParaRPr lang="en-US" altLang="en-US" dirty="0"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Benefits that are designed to reward the key people in your business (including yourself) come in many shapes and sizes.  </a:t>
            </a:r>
          </a:p>
          <a:p>
            <a:pPr eaLnBrk="1" hangingPunct="1"/>
            <a:endParaRPr lang="en-US" altLang="en-US" dirty="0" smtClean="0"/>
          </a:p>
          <a:p>
            <a:pPr eaLnBrk="1" hangingPunct="1"/>
            <a:r>
              <a:rPr lang="en-US" altLang="en-US" dirty="0" smtClean="0"/>
              <a:t>The term “executive benefits” is an umbrella term for non qualified arrangements that are made between the business and certain executives.  </a:t>
            </a:r>
          </a:p>
          <a:p>
            <a:pPr eaLnBrk="1" hangingPunct="1"/>
            <a:endParaRPr lang="en-US" altLang="en-US" dirty="0" smtClean="0"/>
          </a:p>
          <a:p>
            <a:pPr eaLnBrk="1" hangingPunct="1"/>
            <a:r>
              <a:rPr lang="en-US" altLang="en-US" dirty="0" smtClean="0"/>
              <a:t>These plans are not  provided to all the employees in the business.  The government tells us that these types of non-qualified arrangements may only be provided to the highly compensated or select group of management.  </a:t>
            </a:r>
          </a:p>
          <a:p>
            <a:pPr eaLnBrk="1" hangingPunct="1"/>
            <a:endParaRPr lang="en-US" altLang="en-US" dirty="0" smtClean="0"/>
          </a:p>
          <a:p>
            <a:pPr eaLnBrk="1" hangingPunct="1"/>
            <a:r>
              <a:rPr lang="en-US" altLang="en-US" dirty="0" smtClean="0"/>
              <a:t>Interestingly, the benefits do not have to be offered to all of the key executives.  You may pick and choose who will participate.  And,  the benefits may be different from participant to participant.  </a:t>
            </a:r>
          </a:p>
          <a:p>
            <a:pPr eaLnBrk="1" hangingPunct="1"/>
            <a:endParaRPr lang="en-US" altLang="en-US" dirty="0" smtClean="0"/>
          </a:p>
          <a:p>
            <a:pPr eaLnBrk="1" hangingPunct="1"/>
            <a:r>
              <a:rPr lang="en-US" altLang="en-US" dirty="0" smtClean="0"/>
              <a:t>Depending on whether you are looking for short or long term incentives, want to provide benefits that result in deferred taxation, whether you want cost recovery to the business – the exact type of non-qualified benefit program that is most appropriate</a:t>
            </a:r>
            <a:r>
              <a:rPr lang="en-US" altLang="en-US" baseline="0" dirty="0" smtClean="0"/>
              <a:t> for you will vary depending upon your answers to these questions</a:t>
            </a:r>
            <a:r>
              <a:rPr lang="en-US" altLang="en-US" dirty="0"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8CD218A3-16C7-41FE-AD5E-0832A0267B22}" type="slidenum">
              <a:rPr lang="en-US" altLang="en-US" smtClean="0">
                <a:latin typeface="Times New Roman" pitchFamily="18" charset="0"/>
              </a:rPr>
              <a:pPr/>
              <a:t>4</a:t>
            </a:fld>
            <a:endParaRPr lang="en-US" altLang="en-US" dirty="0" smtClean="0">
              <a:latin typeface="Times New Roman" pitchFamily="18" charset="0"/>
            </a:endParaRPr>
          </a:p>
        </p:txBody>
      </p:sp>
      <p:sp>
        <p:nvSpPr>
          <p:cNvPr id="33795" name="Rectangle 2"/>
          <p:cNvSpPr>
            <a:spLocks noGrp="1" noRot="1" noChangeAspect="1" noChangeArrowheads="1" noTextEdit="1"/>
          </p:cNvSpPr>
          <p:nvPr>
            <p:ph type="sldImg"/>
          </p:nvPr>
        </p:nvSpPr>
        <p:spPr>
          <a:xfrm>
            <a:off x="1511300" y="698500"/>
            <a:ext cx="3987800" cy="2990850"/>
          </a:xfrm>
          <a:ln/>
        </p:spPr>
      </p:sp>
      <p:sp>
        <p:nvSpPr>
          <p:cNvPr id="33796" name="Rectangle 3"/>
          <p:cNvSpPr>
            <a:spLocks noGrp="1" noChangeArrowheads="1"/>
          </p:cNvSpPr>
          <p:nvPr>
            <p:ph type="body" idx="1"/>
          </p:nvPr>
        </p:nvSpPr>
        <p:spPr>
          <a:xfrm>
            <a:off x="933450" y="3836988"/>
            <a:ext cx="5143500" cy="4760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 business has a life cycle and we measure that life cycle on the business time line. There are events that we know will occur.  Often though, while the event itself is predictable when it will occur on your business time line is unpredictable.</a:t>
            </a:r>
          </a:p>
          <a:p>
            <a:pPr eaLnBrk="1" hangingPunct="1"/>
            <a:endParaRPr lang="en-US" altLang="en-US" dirty="0" smtClean="0"/>
          </a:p>
          <a:p>
            <a:pPr eaLnBrk="1" hangingPunct="1"/>
            <a:r>
              <a:rPr lang="en-US" altLang="en-US" dirty="0" smtClean="0"/>
              <a:t>One predictable event is the desire to provide a key person or persons with enhanced compensation and/or targeted benefits that are designed to reward and retain that employee.  You may also, at some point on the timeline, want to provide benefits that help you attract special talent.  And of course, using business funds to create</a:t>
            </a:r>
            <a:r>
              <a:rPr lang="en-US" altLang="en-US" baseline="0" dirty="0" smtClean="0"/>
              <a:t> a personal benefit for yourself and other owners may occur at any point on your business time line.</a:t>
            </a:r>
            <a:endParaRPr lang="en-US" altLang="en-US" dirty="0" smtClean="0"/>
          </a:p>
          <a:p>
            <a:pPr eaLnBrk="1" hangingPunct="1"/>
            <a:endParaRPr lang="en-US" altLang="en-US" dirty="0" smtClean="0"/>
          </a:p>
          <a:p>
            <a:pPr eaLnBrk="1" hangingPunct="1"/>
            <a:r>
              <a:rPr lang="en-US" altLang="en-US" dirty="0" smtClean="0"/>
              <a:t>The cost and outlays of a plan will depend on some of the decisions you make now as well as the economic realities at the time the benefit is paid.</a:t>
            </a:r>
          </a:p>
          <a:p>
            <a:pPr eaLnBrk="1" hangingPunct="1"/>
            <a:endParaRPr lang="en-US" altLang="en-US" dirty="0" smtClean="0"/>
          </a:p>
          <a:p>
            <a:pPr eaLnBrk="1" hangingPunct="1"/>
            <a:r>
              <a:rPr lang="en-US" altLang="en-US" dirty="0" smtClean="0"/>
              <a:t>Benefit</a:t>
            </a:r>
            <a:r>
              <a:rPr lang="en-US" altLang="en-US" baseline="0" dirty="0" smtClean="0"/>
              <a:t> programs </a:t>
            </a:r>
            <a:r>
              <a:rPr lang="en-US" altLang="en-US" dirty="0" smtClean="0"/>
              <a:t>appear on a business time line in one of two ways. </a:t>
            </a:r>
          </a:p>
          <a:p>
            <a:pPr eaLnBrk="1" hangingPunct="1"/>
            <a:endParaRPr lang="en-US" altLang="en-US" dirty="0" smtClean="0"/>
          </a:p>
          <a:p>
            <a:pPr marL="228600" indent="-228600" eaLnBrk="1" hangingPunct="1">
              <a:buAutoNum type="arabicParenBoth"/>
            </a:pPr>
            <a:r>
              <a:rPr lang="en-US" altLang="en-US" dirty="0" smtClean="0"/>
              <a:t>Current benefit plans – where the business</a:t>
            </a:r>
            <a:r>
              <a:rPr lang="en-US" altLang="en-US" baseline="0" dirty="0" smtClean="0"/>
              <a:t> is making a current contribution and the participant is receiving a current benefit. The participant will either incur a current tax or other cost outlay (such as interest on a split dollar loan).</a:t>
            </a:r>
          </a:p>
          <a:p>
            <a:pPr marL="228600" indent="-228600" eaLnBrk="1" hangingPunct="1">
              <a:buAutoNum type="arabicParenBoth"/>
            </a:pPr>
            <a:r>
              <a:rPr lang="en-US" altLang="en-US" baseline="0" dirty="0" smtClean="0"/>
              <a:t>Deferred benefit plans – where the business is making a contractual promise to pay a benefit some time in the future.  The participant generally does not receive a current economic value and so does not incur any current taxes or other cost outlays.  The participant will include the benefits in income when actually received and the business will receive a tax deduction for those payments at that time.</a:t>
            </a:r>
          </a:p>
          <a:p>
            <a:pPr marL="228600" indent="-228600" eaLnBrk="1" hangingPunct="1">
              <a:buAutoNum type="arabicParenBoth"/>
            </a:pPr>
            <a:endParaRPr lang="en-US" altLang="en-US" baseline="0" dirty="0" smtClean="0"/>
          </a:p>
          <a:p>
            <a:pPr marL="0" indent="0" eaLnBrk="1" hangingPunct="1">
              <a:buNone/>
            </a:pPr>
            <a:r>
              <a:rPr lang="en-US" altLang="en-US" baseline="0" dirty="0" smtClean="0"/>
              <a:t>There’s no one right or wrong answer for anyone.  At times, using more than one program may create the right benefit to cost balance.</a:t>
            </a:r>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2537545C-7FF1-45F3-B573-F3BF453FCA8D}" type="slidenum">
              <a:rPr lang="en-US" altLang="en-US" smtClean="0">
                <a:latin typeface="Times New Roman" pitchFamily="18" charset="0"/>
              </a:rPr>
              <a:pPr/>
              <a:t>5</a:t>
            </a:fld>
            <a:endParaRPr lang="en-US" altLang="en-US" dirty="0" smtClean="0">
              <a:latin typeface="Times New Roman" pitchFamily="18" charset="0"/>
            </a:endParaRPr>
          </a:p>
        </p:txBody>
      </p:sp>
      <p:sp>
        <p:nvSpPr>
          <p:cNvPr id="35843" name="Rectangle 2"/>
          <p:cNvSpPr>
            <a:spLocks noGrp="1" noRot="1" noChangeAspect="1" noChangeArrowheads="1" noTextEdit="1"/>
          </p:cNvSpPr>
          <p:nvPr>
            <p:ph type="sldImg"/>
          </p:nvPr>
        </p:nvSpPr>
        <p:spPr>
          <a:xfrm>
            <a:off x="1511300" y="698500"/>
            <a:ext cx="3987800" cy="2990850"/>
          </a:xfrm>
          <a:ln/>
        </p:spPr>
      </p:sp>
      <p:sp>
        <p:nvSpPr>
          <p:cNvPr id="35844" name="Rectangle 3"/>
          <p:cNvSpPr>
            <a:spLocks noGrp="1" noChangeArrowheads="1"/>
          </p:cNvSpPr>
          <p:nvPr>
            <p:ph type="body" idx="1"/>
          </p:nvPr>
        </p:nvSpPr>
        <p:spPr>
          <a:xfrm>
            <a:off x="933450" y="3836988"/>
            <a:ext cx="5143500" cy="4760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smtClean="0"/>
              <a:t>I’ve illustrated four of the most common types of executive benefit plans. No detail now – I just wanted you to get a quick sense of how these arrangements operate.</a:t>
            </a:r>
          </a:p>
          <a:p>
            <a:pPr eaLnBrk="1" hangingPunct="1"/>
            <a:endParaRPr lang="en-US" altLang="en-US" sz="800" dirty="0" smtClean="0"/>
          </a:p>
          <a:p>
            <a:pPr eaLnBrk="1" hangingPunct="1"/>
            <a:r>
              <a:rPr lang="en-US" altLang="en-US" sz="800" dirty="0" smtClean="0"/>
              <a:t>A bonus plan involves a current bonus to the Executive.  Often that bonus is used to pay the premium on a life insurance policy owned by the Executive.  </a:t>
            </a:r>
          </a:p>
          <a:p>
            <a:pPr eaLnBrk="1" hangingPunct="1"/>
            <a:endParaRPr lang="en-US" altLang="en-US" sz="800" dirty="0" smtClean="0"/>
          </a:p>
          <a:p>
            <a:pPr eaLnBrk="1" hangingPunct="1"/>
            <a:r>
              <a:rPr lang="en-US" altLang="en-US" sz="800" dirty="0" smtClean="0"/>
              <a:t>A selective incentive plan is a deferred payout plan.  The benefit is paid in the future, generally at retirement.  There are many variations on the theme, but the key is that the benefit agreement is entered into today but the benefit is paid out and taxed at a later date.</a:t>
            </a:r>
          </a:p>
          <a:p>
            <a:pPr eaLnBrk="1" hangingPunct="1"/>
            <a:endParaRPr lang="en-US" altLang="en-US" sz="800" dirty="0" smtClean="0"/>
          </a:p>
          <a:p>
            <a:pPr eaLnBrk="1" hangingPunct="1"/>
            <a:r>
              <a:rPr lang="en-US" altLang="en-US" sz="800" dirty="0" smtClean="0"/>
              <a:t>Split dollar is a way to share the costs and benefits of a permanent  life insurance policy.  There are two split dollar methods, one is called split dollar economic benefit.  The business will provide the executive with access to the death benefit portion of a permanent life insurance policy owned by the business.   The executive acquires the death benefit protection at a fraction of the usual cost and the business continues to own and control the cash value funding the benefit.</a:t>
            </a:r>
          </a:p>
          <a:p>
            <a:pPr eaLnBrk="1" hangingPunct="1"/>
            <a:endParaRPr lang="en-US" altLang="en-US" sz="800" dirty="0" smtClean="0"/>
          </a:p>
          <a:p>
            <a:pPr eaLnBrk="1" hangingPunct="1"/>
            <a:r>
              <a:rPr lang="en-US" altLang="en-US" sz="800" dirty="0" smtClean="0"/>
              <a:t>The other is a split dollar program involves a  loan arrangement.  Here, the premium amount paid by the business is treated as a loan from the business to the executive and the executive will pay interest to the business on an annual basis.  The executive acquires the benefits of the permanent life insurance policy at a fraction of the cost and the employer recovers the principal and interest on the arrangement.</a:t>
            </a:r>
          </a:p>
          <a:p>
            <a:pPr eaLnBrk="1" hangingPunct="1"/>
            <a:endParaRPr lang="en-US" altLang="en-US" sz="800" dirty="0" smtClean="0"/>
          </a:p>
          <a:p>
            <a:pPr eaLnBrk="1" hangingPunct="1"/>
            <a:r>
              <a:rPr lang="en-US" altLang="en-US" sz="800" dirty="0" smtClean="0"/>
              <a:t>As you can see, these are all very different plans.  Which one, or which combination of arrangements is best suited to your case will depend on lots of variables.  As we review the facts of your situation we will explore with you how these plans can help you achieve your executive benefit goals.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look at how executive benefits work.</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0E27B0D3-5AF4-4A03-89F1-82AF5807362A}" type="slidenum">
              <a:rPr lang="en-US" altLang="en-US" smtClean="0">
                <a:latin typeface="Times New Roman" pitchFamily="18" charset="0"/>
              </a:rPr>
              <a:pPr/>
              <a:t>6</a:t>
            </a:fld>
            <a:endParaRPr lang="en-US" alt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 bonus plan involves a current bonus to the Executive.  Often that bonus is used to pay the premium on a life insurance policy owned by the Executive.  </a:t>
            </a:r>
          </a:p>
          <a:p>
            <a:endParaRPr lang="en-US" altLang="en-US" dirty="0" smtClean="0"/>
          </a:p>
          <a:p>
            <a:r>
              <a:rPr lang="en-US" altLang="en-US" dirty="0" smtClean="0"/>
              <a:t>The bonus may be a deductible expense by the business.  The executive will include the premium paid by the business in income.  The executive’s out of pocket cost is the tax paid on the bonus.  </a:t>
            </a:r>
          </a:p>
          <a:p>
            <a:endParaRPr lang="en-US" altLang="en-US" dirty="0" smtClean="0"/>
          </a:p>
          <a:p>
            <a:r>
              <a:rPr lang="en-US" altLang="en-US" dirty="0" smtClean="0"/>
              <a:t>The executive is the owner of the policy and will name the beneficiaries of the policy.  The business should not, in any way, be a beneficiary of the policy.</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EB6DB365-F622-45FD-B33C-8F712DF03906}" type="slidenum">
              <a:rPr lang="en-US" altLang="en-US" smtClean="0">
                <a:latin typeface="Times New Roman" pitchFamily="18" charset="0"/>
              </a:rPr>
              <a:pPr/>
              <a:t>7</a:t>
            </a:fld>
            <a:endParaRPr lang="en-US" alt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 selective incentive plan is a deferred payout plan.  The benefit is paid in the future, generally at retirement.  There are many variations on the theme, but the key is that the benefit is credited today but the benefit is paid out and taxed at a later date.</a:t>
            </a:r>
          </a:p>
          <a:p>
            <a:pPr eaLnBrk="1" hangingPunct="1"/>
            <a:endParaRPr lang="en-US" altLang="en-US" dirty="0" smtClean="0"/>
          </a:p>
          <a:p>
            <a:pPr eaLnBrk="1" hangingPunct="1"/>
            <a:r>
              <a:rPr lang="en-US" altLang="en-US" dirty="0" smtClean="0"/>
              <a:t>This arrangement must be in writing and provided to the highly compensated or select group of management. The terms will be spelled out and can vary greatly arrangement to arrangement.  Generally, the business will informally fund the agreement by purchasing a life insurance policy on the life of the participant.  The business may use the cash value of the  policy by accessing them through policy loans and withdrawals as an informal source of funds to help defray the cost of the arrangement.</a:t>
            </a:r>
          </a:p>
          <a:p>
            <a:pPr eaLnBrk="1" hangingPunct="1"/>
            <a:endParaRPr lang="en-US" altLang="en-US" dirty="0" smtClean="0"/>
          </a:p>
          <a:p>
            <a:pPr eaLnBrk="1" hangingPunct="1"/>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A900F29E-04AF-4331-BD52-9FB5B87180EF}" type="slidenum">
              <a:rPr lang="en-US" altLang="en-US" smtClean="0">
                <a:latin typeface="Times New Roman" pitchFamily="18" charset="0"/>
              </a:rPr>
              <a:pPr/>
              <a:t>8</a:t>
            </a:fld>
            <a:endParaRPr lang="en-US" alt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Let’s look at split dollar economic benefit.  The business will provide the executive with access to the death benefit portion of a permanent life insurance policy owned by the business.   The executive acquires the death benefit protection at a fraction of the usual cost and the business continues to own and control the cash value funding the benefit.</a:t>
            </a:r>
          </a:p>
          <a:p>
            <a:pPr eaLnBrk="1" hangingPunct="1"/>
            <a:endParaRPr lang="en-US" altLang="en-US" dirty="0" smtClean="0"/>
          </a:p>
          <a:p>
            <a:pPr eaLnBrk="1" hangingPunct="1"/>
            <a:r>
              <a:rPr lang="en-US" altLang="en-US" dirty="0" smtClean="0"/>
              <a:t>The business will be the owner of the policy and will control all elements of the policy.  The business will endorse a portion of the death benefit to the executive who will name the beneficiary.  The business will be the beneficiary of the remainder of the death benefit.</a:t>
            </a:r>
          </a:p>
          <a:p>
            <a:pPr eaLnBrk="1" hangingPunct="1"/>
            <a:endParaRPr lang="en-US" altLang="en-US" dirty="0" smtClean="0"/>
          </a:p>
          <a:p>
            <a:pPr eaLnBrk="1" hangingPunct="1"/>
            <a:r>
              <a:rPr lang="en-US" altLang="en-US" dirty="0" smtClean="0"/>
              <a:t>The employee will include in income the term insurance value of the death benefit payable to the executive’s beneficiary.  The term rate maybe the IRS’s rates, known as the Table 2001 rates or the insurance company’s term insurance rates.</a:t>
            </a:r>
          </a:p>
          <a:p>
            <a:pPr eaLnBrk="1" hangingPunct="1"/>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753A4FAC-A9A2-44D0-8FF5-C5942167ACB9}" type="slidenum">
              <a:rPr lang="en-US" altLang="en-US" smtClean="0">
                <a:latin typeface="Times New Roman" pitchFamily="18" charset="0"/>
              </a:rPr>
              <a:pPr/>
              <a:t>9</a:t>
            </a:fld>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p:cNvGrpSpPr/>
          <p:nvPr userDrawn="1"/>
        </p:nvGrpSpPr>
        <p:grpSpPr>
          <a:xfrm>
            <a:off x="-1" y="0"/>
            <a:ext cx="9144001" cy="6856808"/>
            <a:chOff x="-1" y="0"/>
            <a:chExt cx="6524701" cy="4892675"/>
          </a:xfrm>
        </p:grpSpPr>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134" y="0"/>
              <a:ext cx="6523566" cy="4892675"/>
            </a:xfrm>
            <a:prstGeom prst="rect">
              <a:avLst/>
            </a:prstGeom>
          </p:spPr>
        </p:pic>
        <p:sp>
          <p:nvSpPr>
            <p:cNvPr id="13" name="Rectangle 12"/>
            <p:cNvSpPr/>
            <p:nvPr userDrawn="1"/>
          </p:nvSpPr>
          <p:spPr>
            <a:xfrm>
              <a:off x="-1" y="0"/>
              <a:ext cx="6524701" cy="4892675"/>
            </a:xfrm>
            <a:prstGeom prst="rect">
              <a:avLst/>
            </a:prstGeom>
            <a:gradFill flip="none" rotWithShape="1">
              <a:gsLst>
                <a:gs pos="49000">
                  <a:srgbClr val="B99B47">
                    <a:alpha val="0"/>
                  </a:srgbClr>
                </a:gs>
                <a:gs pos="89000">
                  <a:schemeClr val="bg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320753"/>
              <a:ext cx="3261784" cy="1309098"/>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6" descr="NLGWhite.png"/>
            <p:cNvPicPr>
              <a:picLocks noChangeAspect="1"/>
            </p:cNvPicPr>
            <p:nvPr userDrawn="1"/>
          </p:nvPicPr>
          <p:blipFill>
            <a:blip r:embed="rId4"/>
            <a:srcRect/>
            <a:stretch>
              <a:fillRect/>
            </a:stretch>
          </p:blipFill>
          <p:spPr bwMode="auto">
            <a:xfrm>
              <a:off x="659101" y="506110"/>
              <a:ext cx="2442355" cy="960496"/>
            </a:xfrm>
            <a:prstGeom prst="rect">
              <a:avLst/>
            </a:prstGeom>
            <a:noFill/>
            <a:ln w="9525">
              <a:noFill/>
              <a:miter lim="800000"/>
              <a:headEnd/>
              <a:tailEnd/>
            </a:ln>
          </p:spPr>
        </p:pic>
        <p:sp>
          <p:nvSpPr>
            <p:cNvPr id="16" name="TextBox 15"/>
            <p:cNvSpPr txBox="1"/>
            <p:nvPr userDrawn="1"/>
          </p:nvSpPr>
          <p:spPr>
            <a:xfrm>
              <a:off x="109609" y="3665282"/>
              <a:ext cx="5983694" cy="1163954"/>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algn="just" defTabSz="457200" fontAlgn="base">
                <a:spcBef>
                  <a:spcPct val="0"/>
                </a:spcBef>
                <a:spcAft>
                  <a:spcPts val="600"/>
                </a:spcAft>
                <a:defRPr/>
              </a:pPr>
              <a:r>
                <a:rPr lang="en-US" sz="1000" dirty="0" smtClean="0">
                  <a:solidFill>
                    <a:srgbClr val="FFFFFF"/>
                  </a:solidFill>
                  <a:latin typeface="+mj-lt"/>
                </a:rPr>
                <a:t>The companies of National Life Group® and their representatives do not offer tax or legal advice.  For advice concerning your own situation, please consult with your appropriate professional advisor. </a:t>
              </a:r>
            </a:p>
            <a:p>
              <a:pPr algn="just" defTabSz="457200" fontAlgn="base">
                <a:spcBef>
                  <a:spcPct val="0"/>
                </a:spcBef>
                <a:spcAft>
                  <a:spcPts val="600"/>
                </a:spcAft>
                <a:defRPr/>
              </a:pPr>
              <a:r>
                <a:rPr lang="en-US" sz="1000" dirty="0" smtClean="0">
                  <a:solidFill>
                    <a:srgbClr val="FFFFFF"/>
                  </a:solidFill>
                  <a:latin typeface="+mj-lt"/>
                </a:rPr>
                <a:t>TC92398(1016)3</a:t>
              </a:r>
            </a:p>
            <a:p>
              <a:pPr algn="just" defTabSz="457200" fontAlgn="base">
                <a:spcBef>
                  <a:spcPct val="0"/>
                </a:spcBef>
                <a:spcAft>
                  <a:spcPts val="600"/>
                </a:spcAft>
                <a:defRPr/>
              </a:pPr>
              <a:endParaRPr lang="en-US" sz="1000" dirty="0" smtClean="0">
                <a:solidFill>
                  <a:srgbClr val="FFFFFF"/>
                </a:solidFill>
                <a:latin typeface="+mj-lt"/>
              </a:endParaRPr>
            </a:p>
          </p:txBody>
        </p:sp>
      </p:grpSp>
      <p:sp>
        <p:nvSpPr>
          <p:cNvPr id="2" name="Title 1"/>
          <p:cNvSpPr>
            <a:spLocks noGrp="1"/>
          </p:cNvSpPr>
          <p:nvPr>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20061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567018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19102353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4804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atin typeface="Arial" pitchFamily="34" charset="0"/>
                <a:ea typeface="ＭＳ Ｐゴシック" pitchFamily="34" charset="-128"/>
              </a:defRPr>
            </a:lvl1pPr>
          </a:lstStyle>
          <a:p>
            <a:pPr>
              <a:defRPr/>
            </a:pPr>
            <a:fld id="{FE89CBDE-2D2B-4CAC-92B0-ED2865C82CDC}" type="slidenum">
              <a:rPr lang="en-US"/>
              <a:pPr>
                <a:defRPr/>
              </a:pPr>
              <a:t>‹#›</a:t>
            </a:fld>
            <a:endParaRPr lang="en-US" dirty="0"/>
          </a:p>
        </p:txBody>
      </p:sp>
    </p:spTree>
    <p:extLst>
      <p:ext uri="{BB962C8B-B14F-4D97-AF65-F5344CB8AC3E}">
        <p14:creationId xmlns:p14="http://schemas.microsoft.com/office/powerpoint/2010/main" val="54798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3"/>
          <p:cNvSpPr>
            <a:spLocks noGrp="1"/>
          </p:cNvSpPr>
          <p:nvPr>
            <p:ph type="sldNum" sz="quarter" idx="10"/>
          </p:nvPr>
        </p:nvSpPr>
        <p:spPr/>
        <p:txBody>
          <a:bodyPr/>
          <a:lstStyle>
            <a:lvl1pPr>
              <a:defRPr>
                <a:solidFill>
                  <a:schemeClr val="accent1"/>
                </a:solidFill>
                <a:latin typeface="Arial" pitchFamily="34" charset="0"/>
                <a:ea typeface="ＭＳ Ｐゴシック" pitchFamily="34" charset="-128"/>
              </a:defRPr>
            </a:lvl1pPr>
          </a:lstStyle>
          <a:p>
            <a:pPr>
              <a:defRPr/>
            </a:pPr>
            <a:fld id="{829ACCE3-8C0B-499D-BB36-BE861BE6857E}" type="slidenum">
              <a:rPr lang="en-US"/>
              <a:pPr>
                <a:defRPr/>
              </a:pPr>
              <a:t>‹#›</a:t>
            </a:fld>
            <a:endParaRPr lang="en-US" dirty="0"/>
          </a:p>
        </p:txBody>
      </p:sp>
    </p:spTree>
    <p:extLst>
      <p:ext uri="{BB962C8B-B14F-4D97-AF65-F5344CB8AC3E}">
        <p14:creationId xmlns:p14="http://schemas.microsoft.com/office/powerpoint/2010/main" val="16111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solidFill>
                  <a:schemeClr val="accent1"/>
                </a:solidFill>
                <a:latin typeface="Arial" pitchFamily="34" charset="0"/>
                <a:ea typeface="ＭＳ Ｐゴシック" pitchFamily="34" charset="-128"/>
              </a:defRPr>
            </a:lvl1pPr>
          </a:lstStyle>
          <a:p>
            <a:pPr>
              <a:defRPr/>
            </a:pPr>
            <a:fld id="{51791A03-0D08-4F66-9F2B-081A036AFD6C}" type="slidenum">
              <a:rPr lang="en-US"/>
              <a:pPr>
                <a:defRPr/>
              </a:pPr>
              <a:t>‹#›</a:t>
            </a:fld>
            <a:endParaRPr lang="en-US" dirty="0"/>
          </a:p>
        </p:txBody>
      </p:sp>
    </p:spTree>
    <p:extLst>
      <p:ext uri="{BB962C8B-B14F-4D97-AF65-F5344CB8AC3E}">
        <p14:creationId xmlns:p14="http://schemas.microsoft.com/office/powerpoint/2010/main" val="3603528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34111084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51" name="Title Placeholder 1"/>
          <p:cNvSpPr>
            <a:spLocks noGrp="1"/>
          </p:cNvSpPr>
          <p:nvPr>
            <p:ph type="title"/>
          </p:nvPr>
        </p:nvSpPr>
        <p:spPr bwMode="auto">
          <a:xfrm>
            <a:off x="228600" y="142875"/>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228600" y="1447800"/>
            <a:ext cx="8686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219075" y="6329363"/>
            <a:ext cx="515938" cy="365125"/>
          </a:xfrm>
          <a:prstGeom prst="rect">
            <a:avLst/>
          </a:prstGeom>
        </p:spPr>
        <p:txBody>
          <a:bodyPr vert="horz" lIns="91440" tIns="45720" rIns="91440" bIns="45720" rtlCol="0" anchor="ctr"/>
          <a:lstStyle>
            <a:lvl1pPr algn="l">
              <a:defRPr sz="1200" smtClean="0">
                <a:solidFill>
                  <a:srgbClr val="3D9B35"/>
                </a:solidFill>
                <a:ea typeface="ＭＳ Ｐゴシック" pitchFamily="-105" charset="-128"/>
                <a:cs typeface="Times New Roman" pitchFamily="18" charset="0"/>
              </a:defRPr>
            </a:lvl1pPr>
          </a:lstStyle>
          <a:p>
            <a:pPr>
              <a:defRPr/>
            </a:pPr>
            <a:fld id="{460BCF82-65F0-4310-B54D-6319D8BDD9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3600" kern="1200">
          <a:solidFill>
            <a:schemeClr val="bg1"/>
          </a:solidFill>
          <a:latin typeface="+mj-lt"/>
          <a:ea typeface="+mj-ea"/>
          <a:cs typeface="+mj-cs"/>
        </a:defRPr>
      </a:lvl1pPr>
      <a:lvl2pPr algn="l" rtl="0" fontAlgn="base">
        <a:lnSpc>
          <a:spcPct val="90000"/>
        </a:lnSpc>
        <a:spcBef>
          <a:spcPct val="0"/>
        </a:spcBef>
        <a:spcAft>
          <a:spcPct val="0"/>
        </a:spcAft>
        <a:defRPr sz="3600">
          <a:solidFill>
            <a:schemeClr val="bg1"/>
          </a:solidFill>
          <a:latin typeface="Arial" charset="0"/>
        </a:defRPr>
      </a:lvl2pPr>
      <a:lvl3pPr algn="l" rtl="0" fontAlgn="base">
        <a:lnSpc>
          <a:spcPct val="90000"/>
        </a:lnSpc>
        <a:spcBef>
          <a:spcPct val="0"/>
        </a:spcBef>
        <a:spcAft>
          <a:spcPct val="0"/>
        </a:spcAft>
        <a:defRPr sz="3600">
          <a:solidFill>
            <a:schemeClr val="bg1"/>
          </a:solidFill>
          <a:latin typeface="Arial" charset="0"/>
        </a:defRPr>
      </a:lvl3pPr>
      <a:lvl4pPr algn="l" rtl="0" fontAlgn="base">
        <a:lnSpc>
          <a:spcPct val="90000"/>
        </a:lnSpc>
        <a:spcBef>
          <a:spcPct val="0"/>
        </a:spcBef>
        <a:spcAft>
          <a:spcPct val="0"/>
        </a:spcAft>
        <a:defRPr sz="3600">
          <a:solidFill>
            <a:schemeClr val="bg1"/>
          </a:solidFill>
          <a:latin typeface="Arial" charset="0"/>
        </a:defRPr>
      </a:lvl4pPr>
      <a:lvl5pPr algn="l" rtl="0" fontAlgn="base">
        <a:lnSpc>
          <a:spcPct val="90000"/>
        </a:lnSpc>
        <a:spcBef>
          <a:spcPct val="0"/>
        </a:spcBef>
        <a:spcAft>
          <a:spcPct val="0"/>
        </a:spcAft>
        <a:defRPr sz="3600">
          <a:solidFill>
            <a:schemeClr val="bg1"/>
          </a:solidFill>
          <a:latin typeface="Arial" charset="0"/>
        </a:defRPr>
      </a:lvl5pPr>
      <a:lvl6pPr marL="457200" algn="l" rtl="0" fontAlgn="base">
        <a:lnSpc>
          <a:spcPct val="90000"/>
        </a:lnSpc>
        <a:spcBef>
          <a:spcPct val="0"/>
        </a:spcBef>
        <a:spcAft>
          <a:spcPct val="0"/>
        </a:spcAft>
        <a:defRPr sz="3600">
          <a:solidFill>
            <a:schemeClr val="bg1"/>
          </a:solidFill>
          <a:latin typeface="Arial" charset="0"/>
        </a:defRPr>
      </a:lvl6pPr>
      <a:lvl7pPr marL="914400" algn="l" rtl="0" fontAlgn="base">
        <a:lnSpc>
          <a:spcPct val="90000"/>
        </a:lnSpc>
        <a:spcBef>
          <a:spcPct val="0"/>
        </a:spcBef>
        <a:spcAft>
          <a:spcPct val="0"/>
        </a:spcAft>
        <a:defRPr sz="3600">
          <a:solidFill>
            <a:schemeClr val="bg1"/>
          </a:solidFill>
          <a:latin typeface="Arial" charset="0"/>
        </a:defRPr>
      </a:lvl7pPr>
      <a:lvl8pPr marL="1371600" algn="l" rtl="0" fontAlgn="base">
        <a:lnSpc>
          <a:spcPct val="90000"/>
        </a:lnSpc>
        <a:spcBef>
          <a:spcPct val="0"/>
        </a:spcBef>
        <a:spcAft>
          <a:spcPct val="0"/>
        </a:spcAft>
        <a:defRPr sz="3600">
          <a:solidFill>
            <a:schemeClr val="bg1"/>
          </a:solidFill>
          <a:latin typeface="Arial" charset="0"/>
        </a:defRPr>
      </a:lvl8pPr>
      <a:lvl9pPr marL="1828800" algn="l" rtl="0" fontAlgn="base">
        <a:lnSpc>
          <a:spcPct val="90000"/>
        </a:lnSpc>
        <a:spcBef>
          <a:spcPct val="0"/>
        </a:spcBef>
        <a:spcAft>
          <a:spcPct val="0"/>
        </a:spcAft>
        <a:defRPr sz="3600">
          <a:solidFill>
            <a:schemeClr val="bg1"/>
          </a:solidFill>
          <a:latin typeface="Arial" charset="0"/>
        </a:defRPr>
      </a:lvl9pPr>
    </p:titleStyle>
    <p:bodyStyle>
      <a:lvl1pPr marL="342900" indent="-342900" algn="l" rtl="0" fontAlgn="base">
        <a:lnSpc>
          <a:spcPct val="90000"/>
        </a:lnSpc>
        <a:spcBef>
          <a:spcPts val="1200"/>
        </a:spcBef>
        <a:spcAft>
          <a:spcPct val="0"/>
        </a:spcAft>
        <a:buClr>
          <a:schemeClr val="accent1"/>
        </a:buClr>
        <a:buFont typeface="Arial" charset="0"/>
        <a:buChar char="•"/>
        <a:defRPr sz="2800" kern="1200">
          <a:solidFill>
            <a:schemeClr val="accent2"/>
          </a:solidFill>
          <a:latin typeface="+mn-lt"/>
          <a:ea typeface="+mn-ea"/>
          <a:cs typeface="+mn-cs"/>
        </a:defRPr>
      </a:lvl1pPr>
      <a:lvl2pPr marL="742950" indent="-285750" algn="l" rtl="0" fontAlgn="base">
        <a:lnSpc>
          <a:spcPct val="90000"/>
        </a:lnSpc>
        <a:spcBef>
          <a:spcPct val="20000"/>
        </a:spcBef>
        <a:spcAft>
          <a:spcPct val="0"/>
        </a:spcAft>
        <a:buClr>
          <a:schemeClr val="accent1"/>
        </a:buClr>
        <a:buFont typeface="Arial" charset="0"/>
        <a:buChar char="–"/>
        <a:defRPr sz="2400" kern="1200">
          <a:solidFill>
            <a:schemeClr val="accent2"/>
          </a:solidFill>
          <a:latin typeface="+mn-lt"/>
          <a:ea typeface="+mn-ea"/>
          <a:cs typeface="+mn-cs"/>
        </a:defRPr>
      </a:lvl2pPr>
      <a:lvl3pPr marL="1143000" indent="-228600" algn="l" rtl="0" fontAlgn="base">
        <a:lnSpc>
          <a:spcPct val="90000"/>
        </a:lnSpc>
        <a:spcBef>
          <a:spcPct val="20000"/>
        </a:spcBef>
        <a:spcAft>
          <a:spcPct val="0"/>
        </a:spcAft>
        <a:buClr>
          <a:schemeClr val="accent1"/>
        </a:buClr>
        <a:buFont typeface="Arial" charset="0"/>
        <a:buChar char="•"/>
        <a:defRPr sz="2000" kern="1200">
          <a:solidFill>
            <a:schemeClr val="accent2"/>
          </a:solidFill>
          <a:latin typeface="+mn-lt"/>
          <a:ea typeface="+mn-ea"/>
          <a:cs typeface="+mn-cs"/>
        </a:defRPr>
      </a:lvl3pPr>
      <a:lvl4pPr marL="1600200" indent="-228600" algn="l" rtl="0" fontAlgn="base">
        <a:lnSpc>
          <a:spcPct val="90000"/>
        </a:lnSpc>
        <a:spcBef>
          <a:spcPct val="20000"/>
        </a:spcBef>
        <a:spcAft>
          <a:spcPct val="0"/>
        </a:spcAft>
        <a:buClr>
          <a:schemeClr val="accent1"/>
        </a:buClr>
        <a:buFont typeface="Arial" charset="0"/>
        <a:buChar char="–"/>
        <a:defRPr kern="1200">
          <a:solidFill>
            <a:schemeClr val="accent2"/>
          </a:solidFill>
          <a:latin typeface="+mn-lt"/>
          <a:ea typeface="+mn-ea"/>
          <a:cs typeface="+mn-cs"/>
        </a:defRPr>
      </a:lvl4pPr>
      <a:lvl5pPr marL="2057400" indent="-228600" algn="l" rtl="0" fontAlgn="base">
        <a:lnSpc>
          <a:spcPct val="90000"/>
        </a:lnSpc>
        <a:spcBef>
          <a:spcPct val="20000"/>
        </a:spcBef>
        <a:spcAft>
          <a:spcPct val="0"/>
        </a:spcAft>
        <a:buClr>
          <a:schemeClr val="accent1"/>
        </a:buClr>
        <a:buFont typeface="Arial" charset="0"/>
        <a:buChar char="»"/>
        <a:defRPr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28800" y="3657600"/>
            <a:ext cx="7315201" cy="1023867"/>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p:cNvSpPr>
            <a:spLocks noGrp="1"/>
          </p:cNvSpPr>
          <p:nvPr>
            <p:ph type="ctrTitle"/>
          </p:nvPr>
        </p:nvSpPr>
        <p:spPr/>
        <p:txBody>
          <a:bodyPr>
            <a:normAutofit/>
          </a:bodyPr>
          <a:lstStyle/>
          <a:p>
            <a:r>
              <a:rPr lang="en-US" sz="2800" dirty="0" smtClean="0"/>
              <a:t>EXECUTIVE </a:t>
            </a:r>
            <a:r>
              <a:rPr lang="en-US" sz="2800" smtClean="0"/>
              <a:t>BENEFITS</a:t>
            </a:r>
            <a:r>
              <a:rPr lang="en-US" sz="2800"/>
              <a:t> </a:t>
            </a:r>
            <a:r>
              <a:rPr lang="en-US" sz="2800" smtClean="0"/>
              <a:t>OVERVIEW</a:t>
            </a:r>
            <a:endParaRPr lang="en-US" sz="2800" dirty="0"/>
          </a:p>
        </p:txBody>
      </p:sp>
      <p:sp>
        <p:nvSpPr>
          <p:cNvPr id="4" name="TextBox 3"/>
          <p:cNvSpPr txBox="1"/>
          <p:nvPr/>
        </p:nvSpPr>
        <p:spPr>
          <a:xfrm>
            <a:off x="199555" y="6507214"/>
            <a:ext cx="7662672" cy="228600"/>
          </a:xfrm>
          <a:prstGeom prst="rect">
            <a:avLst/>
          </a:prstGeom>
          <a:noFill/>
          <a:ln>
            <a:solidFill>
              <a:schemeClr val="bg1"/>
            </a:solidFill>
          </a:ln>
        </p:spPr>
        <p:txBody>
          <a:bodyPr wrap="square" lIns="45720" tIns="18288" rIns="45720" bIns="18288" rtlCol="0" anchor="ctr" anchorCtr="0">
            <a:noAutofit/>
          </a:bodyPr>
          <a:lstStyle/>
          <a:p>
            <a:pPr algn="ctr"/>
            <a:r>
              <a:rPr lang="en-US" sz="900" dirty="0" smtClean="0">
                <a:solidFill>
                  <a:schemeClr val="bg1"/>
                </a:solidFill>
                <a:latin typeface="Arial" charset="0"/>
                <a:ea typeface="Arial" charset="0"/>
                <a:cs typeface="Arial" charset="0"/>
              </a:rPr>
              <a:t>No bank or credit union guarantee | Not a deposit | Not FDIC/NCUA insured | May lose value | Not insured by any federal or state government agency</a:t>
            </a:r>
            <a:endParaRPr lang="en-US" sz="900" dirty="0">
              <a:solidFill>
                <a:schemeClr val="bg1"/>
              </a:solidFill>
              <a:latin typeface="Arial" charset="0"/>
              <a:ea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title"/>
          </p:nvPr>
        </p:nvSpPr>
        <p:spPr/>
        <p:txBody>
          <a:bodyPr/>
          <a:lstStyle/>
          <a:p>
            <a:r>
              <a:rPr lang="en-US" altLang="en-US" dirty="0" smtClean="0"/>
              <a:t>SPLIT DOLLAR LOAN REGIME</a:t>
            </a:r>
          </a:p>
        </p:txBody>
      </p:sp>
      <p:grpSp>
        <p:nvGrpSpPr>
          <p:cNvPr id="4" name="Group 3"/>
          <p:cNvGrpSpPr/>
          <p:nvPr/>
        </p:nvGrpSpPr>
        <p:grpSpPr>
          <a:xfrm>
            <a:off x="1079400" y="1958981"/>
            <a:ext cx="6985200" cy="3644989"/>
            <a:chOff x="1079400" y="1958981"/>
            <a:chExt cx="6985200" cy="3644989"/>
          </a:xfrm>
        </p:grpSpPr>
        <p:grpSp>
          <p:nvGrpSpPr>
            <p:cNvPr id="3" name="Group 2"/>
            <p:cNvGrpSpPr/>
            <p:nvPr/>
          </p:nvGrpSpPr>
          <p:grpSpPr>
            <a:xfrm>
              <a:off x="2793600" y="2998258"/>
              <a:ext cx="3556800" cy="1405798"/>
              <a:chOff x="2793600" y="2811313"/>
              <a:chExt cx="3556800" cy="1405798"/>
            </a:xfrm>
          </p:grpSpPr>
          <p:sp>
            <p:nvSpPr>
              <p:cNvPr id="22" name="Right Arrow 21"/>
              <p:cNvSpPr/>
              <p:nvPr/>
            </p:nvSpPr>
            <p:spPr>
              <a:xfrm>
                <a:off x="2793600" y="2811313"/>
                <a:ext cx="32406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1600" b="1" dirty="0" smtClean="0">
                    <a:solidFill>
                      <a:schemeClr val="accent2"/>
                    </a:solidFill>
                    <a:latin typeface="Arial Narrow" panose="020B0606020202030204" pitchFamily="34" charset="0"/>
                  </a:rPr>
                  <a:t>PREMIUM LOANED</a:t>
                </a:r>
                <a:endParaRPr lang="en-US" sz="1600" b="1" dirty="0">
                  <a:solidFill>
                    <a:schemeClr val="accent2"/>
                  </a:solidFill>
                  <a:latin typeface="Arial Narrow" panose="020B0606020202030204" pitchFamily="34" charset="0"/>
                </a:endParaRPr>
              </a:p>
            </p:txBody>
          </p:sp>
          <p:sp>
            <p:nvSpPr>
              <p:cNvPr id="38" name="Right Arrow 37"/>
              <p:cNvSpPr/>
              <p:nvPr/>
            </p:nvSpPr>
            <p:spPr>
              <a:xfrm flipH="1">
                <a:off x="3109800" y="3468311"/>
                <a:ext cx="32406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548640" rtlCol="0" anchor="ctr"/>
              <a:lstStyle/>
              <a:p>
                <a:pPr algn="ctr"/>
                <a:r>
                  <a:rPr lang="en-US" sz="1600" b="1" dirty="0" smtClean="0">
                    <a:solidFill>
                      <a:schemeClr val="accent2"/>
                    </a:solidFill>
                    <a:latin typeface="Arial Narrow" panose="020B0606020202030204" pitchFamily="34" charset="0"/>
                  </a:rPr>
                  <a:t>INTEREST</a:t>
                </a:r>
                <a:endParaRPr lang="en-US" sz="1600" b="1" dirty="0">
                  <a:solidFill>
                    <a:schemeClr val="accent2"/>
                  </a:solidFill>
                  <a:latin typeface="Arial Narrow" panose="020B0606020202030204" pitchFamily="34" charset="0"/>
                </a:endParaRPr>
              </a:p>
            </p:txBody>
          </p:sp>
        </p:grpSp>
        <p:sp>
          <p:nvSpPr>
            <p:cNvPr id="21" name="Oval 20"/>
            <p:cNvSpPr/>
            <p:nvPr/>
          </p:nvSpPr>
          <p:spPr>
            <a:xfrm>
              <a:off x="6127800" y="2779557"/>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173000" y="2779557"/>
              <a:ext cx="1843200" cy="1843200"/>
              <a:chOff x="1051200" y="2622600"/>
              <a:chExt cx="1612800" cy="1612800"/>
            </a:xfrm>
          </p:grpSpPr>
          <p:sp>
            <p:nvSpPr>
              <p:cNvPr id="36" name="Oval 35"/>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p:cNvGrpSpPr/>
            <p:nvPr/>
          </p:nvGrpSpPr>
          <p:grpSpPr>
            <a:xfrm>
              <a:off x="1079400" y="1961237"/>
              <a:ext cx="2030400" cy="664792"/>
              <a:chOff x="842400" y="2105237"/>
              <a:chExt cx="2030400" cy="664792"/>
            </a:xfrm>
          </p:grpSpPr>
          <p:sp>
            <p:nvSpPr>
              <p:cNvPr id="34" name="Rectangle 33"/>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BUSINESS</a:t>
                </a:r>
                <a:endParaRPr lang="en-US" sz="2400" dirty="0"/>
              </a:p>
            </p:txBody>
          </p:sp>
          <p:sp>
            <p:nvSpPr>
              <p:cNvPr id="35" name="Isosceles Triangle 34"/>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6034200" y="1958981"/>
              <a:ext cx="2030400" cy="664792"/>
              <a:chOff x="842400" y="2105237"/>
              <a:chExt cx="2030400" cy="664792"/>
            </a:xfrm>
          </p:grpSpPr>
          <p:sp>
            <p:nvSpPr>
              <p:cNvPr id="32" name="Rectangle 31"/>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EXECUTIVE</a:t>
                </a:r>
                <a:endParaRPr lang="en-US" sz="2400" dirty="0"/>
              </a:p>
            </p:txBody>
          </p:sp>
          <p:sp>
            <p:nvSpPr>
              <p:cNvPr id="33" name="Isosceles Triangle 32"/>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p:cNvSpPr/>
            <p:nvPr/>
          </p:nvSpPr>
          <p:spPr>
            <a:xfrm>
              <a:off x="5594400" y="4220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9"/>
            <p:cNvGrpSpPr>
              <a:grpSpLocks noChangeAspect="1"/>
            </p:cNvGrpSpPr>
            <p:nvPr/>
          </p:nvGrpSpPr>
          <p:grpSpPr bwMode="auto">
            <a:xfrm>
              <a:off x="6407562" y="3297497"/>
              <a:ext cx="1283677" cy="805065"/>
              <a:chOff x="1319" y="1516"/>
              <a:chExt cx="3130" cy="1963"/>
            </a:xfrm>
            <a:solidFill>
              <a:schemeClr val="bg1"/>
            </a:solidFill>
          </p:grpSpPr>
          <p:sp>
            <p:nvSpPr>
              <p:cNvPr id="28"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 name="Slide Number Placeholder 4"/>
          <p:cNvSpPr>
            <a:spLocks noGrp="1"/>
          </p:cNvSpPr>
          <p:nvPr>
            <p:ph type="sldNum" sz="quarter" idx="12"/>
          </p:nvPr>
        </p:nvSpPr>
        <p:spPr/>
        <p:txBody>
          <a:bodyPr/>
          <a:lstStyle/>
          <a:p>
            <a:fld id="{9F495958-F516-439A-814A-D2DC1CC7FCCF}" type="slidenum">
              <a:rPr lang="en-US" smtClean="0"/>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2901950" y="2228850"/>
            <a:ext cx="3314700" cy="3313113"/>
          </a:xfrm>
          <a:prstGeom prst="ellipse">
            <a:avLst/>
          </a:prstGeom>
          <a:noFill/>
          <a:ln w="381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p:cNvSpPr/>
          <p:nvPr/>
        </p:nvSpPr>
        <p:spPr>
          <a:xfrm>
            <a:off x="2795588" y="2120900"/>
            <a:ext cx="3527425" cy="3529013"/>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6" name="Title 1"/>
          <p:cNvSpPr>
            <a:spLocks noGrp="1"/>
          </p:cNvSpPr>
          <p:nvPr>
            <p:ph type="title"/>
          </p:nvPr>
        </p:nvSpPr>
        <p:spPr/>
        <p:txBody>
          <a:bodyPr/>
          <a:lstStyle/>
          <a:p>
            <a:r>
              <a:rPr lang="en-US" altLang="en-US" dirty="0" smtClean="0"/>
              <a:t>What Motivates Your Decision</a:t>
            </a:r>
          </a:p>
        </p:txBody>
      </p:sp>
      <p:sp>
        <p:nvSpPr>
          <p:cNvPr id="2" name="Slide Number Placeholder 1"/>
          <p:cNvSpPr>
            <a:spLocks noGrp="1"/>
          </p:cNvSpPr>
          <p:nvPr>
            <p:ph type="sldNum" sz="quarter" idx="12"/>
          </p:nvPr>
        </p:nvSpPr>
        <p:spPr/>
        <p:txBody>
          <a:bodyPr/>
          <a:lstStyle/>
          <a:p>
            <a:fld id="{51791A03-0D08-4F66-9F2B-081A036AFD6C}" type="slidenum">
              <a:rPr lang="en-US" smtClean="0"/>
              <a:pPr/>
              <a:t>11</a:t>
            </a:fld>
            <a:endParaRPr lang="en-US" dirty="0"/>
          </a:p>
        </p:txBody>
      </p:sp>
      <p:sp>
        <p:nvSpPr>
          <p:cNvPr id="16" name="TextBox 15"/>
          <p:cNvSpPr txBox="1">
            <a:spLocks noChangeArrowheads="1"/>
          </p:cNvSpPr>
          <p:nvPr/>
        </p:nvSpPr>
        <p:spPr bwMode="auto">
          <a:xfrm>
            <a:off x="3975100" y="2752725"/>
            <a:ext cx="1168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3800" dirty="0">
                <a:solidFill>
                  <a:schemeClr val="accent2"/>
                </a:solidFill>
              </a:rPr>
              <a:t>?</a:t>
            </a:r>
          </a:p>
        </p:txBody>
      </p:sp>
      <p:grpSp>
        <p:nvGrpSpPr>
          <p:cNvPr id="2210" name="Group 2209"/>
          <p:cNvGrpSpPr>
            <a:grpSpLocks/>
          </p:cNvGrpSpPr>
          <p:nvPr/>
        </p:nvGrpSpPr>
        <p:grpSpPr bwMode="auto">
          <a:xfrm>
            <a:off x="520700" y="3346450"/>
            <a:ext cx="2840038" cy="1077913"/>
            <a:chOff x="520894" y="3346133"/>
            <a:chExt cx="2840193" cy="1078526"/>
          </a:xfrm>
        </p:grpSpPr>
        <p:sp>
          <p:nvSpPr>
            <p:cNvPr id="18472" name="TextBox 46"/>
            <p:cNvSpPr txBox="1">
              <a:spLocks noChangeArrowheads="1"/>
            </p:cNvSpPr>
            <p:nvPr/>
          </p:nvSpPr>
          <p:spPr bwMode="auto">
            <a:xfrm>
              <a:off x="520894" y="3507068"/>
              <a:ext cx="17494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2000" dirty="0">
                  <a:solidFill>
                    <a:schemeClr val="accent2"/>
                  </a:solidFill>
                </a:rPr>
                <a:t>Taking Care </a:t>
              </a:r>
            </a:p>
            <a:p>
              <a:pPr algn="r" eaLnBrk="1" hangingPunct="1"/>
              <a:r>
                <a:rPr lang="en-US" altLang="en-US" sz="2000" dirty="0">
                  <a:solidFill>
                    <a:schemeClr val="accent2"/>
                  </a:solidFill>
                </a:rPr>
                <a:t>Of the Family</a:t>
              </a:r>
            </a:p>
          </p:txBody>
        </p:sp>
        <p:grpSp>
          <p:nvGrpSpPr>
            <p:cNvPr id="18473" name="Group 2203"/>
            <p:cNvGrpSpPr>
              <a:grpSpLocks/>
            </p:cNvGrpSpPr>
            <p:nvPr/>
          </p:nvGrpSpPr>
          <p:grpSpPr bwMode="auto">
            <a:xfrm>
              <a:off x="2282559" y="3346133"/>
              <a:ext cx="1078528" cy="1078526"/>
              <a:chOff x="2282559" y="3346133"/>
              <a:chExt cx="1078528" cy="1078526"/>
            </a:xfrm>
          </p:grpSpPr>
          <p:sp>
            <p:nvSpPr>
              <p:cNvPr id="28" name="Oval 27"/>
              <p:cNvSpPr/>
              <p:nvPr/>
            </p:nvSpPr>
            <p:spPr>
              <a:xfrm>
                <a:off x="2283115" y="3346133"/>
                <a:ext cx="1077972"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Heart 37"/>
              <p:cNvSpPr/>
              <p:nvPr/>
            </p:nvSpPr>
            <p:spPr>
              <a:xfrm>
                <a:off x="2591107" y="3671756"/>
                <a:ext cx="461988" cy="427280"/>
              </a:xfrm>
              <a:prstGeom prst="hear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nvGrpSpPr>
          <p:cNvPr id="2208" name="Group 2207"/>
          <p:cNvGrpSpPr>
            <a:grpSpLocks/>
          </p:cNvGrpSpPr>
          <p:nvPr/>
        </p:nvGrpSpPr>
        <p:grpSpPr bwMode="auto">
          <a:xfrm>
            <a:off x="4889500" y="4851400"/>
            <a:ext cx="2982913" cy="1077913"/>
            <a:chOff x="4889538" y="4851273"/>
            <a:chExt cx="2983134" cy="1078526"/>
          </a:xfrm>
        </p:grpSpPr>
        <p:sp>
          <p:nvSpPr>
            <p:cNvPr id="18468" name="TextBox 44"/>
            <p:cNvSpPr txBox="1">
              <a:spLocks noChangeArrowheads="1"/>
            </p:cNvSpPr>
            <p:nvPr/>
          </p:nvSpPr>
          <p:spPr bwMode="auto">
            <a:xfrm>
              <a:off x="5980259" y="5190481"/>
              <a:ext cx="1892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000" dirty="0">
                  <a:solidFill>
                    <a:schemeClr val="accent2"/>
                  </a:solidFill>
                </a:rPr>
                <a:t>Cash Flow</a:t>
              </a:r>
            </a:p>
          </p:txBody>
        </p:sp>
        <p:grpSp>
          <p:nvGrpSpPr>
            <p:cNvPr id="18469" name="Group 2201"/>
            <p:cNvGrpSpPr>
              <a:grpSpLocks/>
            </p:cNvGrpSpPr>
            <p:nvPr/>
          </p:nvGrpSpPr>
          <p:grpSpPr bwMode="auto">
            <a:xfrm>
              <a:off x="4889538" y="4851273"/>
              <a:ext cx="1078528" cy="1078526"/>
              <a:chOff x="4889538" y="4851273"/>
              <a:chExt cx="1078528" cy="1078526"/>
            </a:xfrm>
          </p:grpSpPr>
          <p:sp>
            <p:nvSpPr>
              <p:cNvPr id="32" name="Oval 31"/>
              <p:cNvSpPr/>
              <p:nvPr/>
            </p:nvSpPr>
            <p:spPr>
              <a:xfrm>
                <a:off x="4889538" y="4851273"/>
                <a:ext cx="1077993"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Freeform 18"/>
              <p:cNvSpPr>
                <a:spLocks noEditPoints="1"/>
              </p:cNvSpPr>
              <p:nvPr/>
            </p:nvSpPr>
            <p:spPr bwMode="auto">
              <a:xfrm>
                <a:off x="5143557" y="5227725"/>
                <a:ext cx="568367" cy="351037"/>
              </a:xfrm>
              <a:custGeom>
                <a:avLst/>
                <a:gdLst>
                  <a:gd name="T0" fmla="*/ 564 w 568"/>
                  <a:gd name="T1" fmla="*/ 287 h 351"/>
                  <a:gd name="T2" fmla="*/ 534 w 568"/>
                  <a:gd name="T3" fmla="*/ 293 h 351"/>
                  <a:gd name="T4" fmla="*/ 526 w 568"/>
                  <a:gd name="T5" fmla="*/ 37 h 351"/>
                  <a:gd name="T6" fmla="*/ 56 w 568"/>
                  <a:gd name="T7" fmla="*/ 18 h 351"/>
                  <a:gd name="T8" fmla="*/ 69 w 568"/>
                  <a:gd name="T9" fmla="*/ 0 h 351"/>
                  <a:gd name="T10" fmla="*/ 560 w 568"/>
                  <a:gd name="T11" fmla="*/ 4 h 351"/>
                  <a:gd name="T12" fmla="*/ 152 w 568"/>
                  <a:gd name="T13" fmla="*/ 181 h 351"/>
                  <a:gd name="T14" fmla="*/ 145 w 568"/>
                  <a:gd name="T15" fmla="*/ 175 h 351"/>
                  <a:gd name="T16" fmla="*/ 63 w 568"/>
                  <a:gd name="T17" fmla="*/ 198 h 351"/>
                  <a:gd name="T18" fmla="*/ 67 w 568"/>
                  <a:gd name="T19" fmla="*/ 215 h 351"/>
                  <a:gd name="T20" fmla="*/ 152 w 568"/>
                  <a:gd name="T21" fmla="*/ 228 h 351"/>
                  <a:gd name="T22" fmla="*/ 449 w 568"/>
                  <a:gd name="T23" fmla="*/ 198 h 351"/>
                  <a:gd name="T24" fmla="*/ 445 w 568"/>
                  <a:gd name="T25" fmla="*/ 215 h 351"/>
                  <a:gd name="T26" fmla="*/ 360 w 568"/>
                  <a:gd name="T27" fmla="*/ 228 h 351"/>
                  <a:gd name="T28" fmla="*/ 360 w 568"/>
                  <a:gd name="T29" fmla="*/ 179 h 351"/>
                  <a:gd name="T30" fmla="*/ 445 w 568"/>
                  <a:gd name="T31" fmla="*/ 192 h 351"/>
                  <a:gd name="T32" fmla="*/ 275 w 568"/>
                  <a:gd name="T33" fmla="*/ 236 h 351"/>
                  <a:gd name="T34" fmla="*/ 266 w 568"/>
                  <a:gd name="T35" fmla="*/ 250 h 351"/>
                  <a:gd name="T36" fmla="*/ 270 w 568"/>
                  <a:gd name="T37" fmla="*/ 224 h 351"/>
                  <a:gd name="T38" fmla="*/ 238 w 568"/>
                  <a:gd name="T39" fmla="*/ 175 h 351"/>
                  <a:gd name="T40" fmla="*/ 250 w 568"/>
                  <a:gd name="T41" fmla="*/ 155 h 351"/>
                  <a:gd name="T42" fmla="*/ 236 w 568"/>
                  <a:gd name="T43" fmla="*/ 166 h 351"/>
                  <a:gd name="T44" fmla="*/ 331 w 568"/>
                  <a:gd name="T45" fmla="*/ 229 h 351"/>
                  <a:gd name="T46" fmla="*/ 276 w 568"/>
                  <a:gd name="T47" fmla="*/ 296 h 351"/>
                  <a:gd name="T48" fmla="*/ 200 w 568"/>
                  <a:gd name="T49" fmla="*/ 271 h 351"/>
                  <a:gd name="T50" fmla="*/ 179 w 568"/>
                  <a:gd name="T51" fmla="*/ 178 h 351"/>
                  <a:gd name="T52" fmla="*/ 234 w 568"/>
                  <a:gd name="T53" fmla="*/ 111 h 351"/>
                  <a:gd name="T54" fmla="*/ 312 w 568"/>
                  <a:gd name="T55" fmla="*/ 136 h 351"/>
                  <a:gd name="T56" fmla="*/ 292 w 568"/>
                  <a:gd name="T57" fmla="*/ 227 h 351"/>
                  <a:gd name="T58" fmla="*/ 262 w 568"/>
                  <a:gd name="T59" fmla="*/ 190 h 351"/>
                  <a:gd name="T60" fmla="*/ 285 w 568"/>
                  <a:gd name="T61" fmla="*/ 181 h 351"/>
                  <a:gd name="T62" fmla="*/ 262 w 568"/>
                  <a:gd name="T63" fmla="*/ 151 h 351"/>
                  <a:gd name="T64" fmla="*/ 251 w 568"/>
                  <a:gd name="T65" fmla="*/ 139 h 351"/>
                  <a:gd name="T66" fmla="*/ 236 w 568"/>
                  <a:gd name="T67" fmla="*/ 153 h 351"/>
                  <a:gd name="T68" fmla="*/ 220 w 568"/>
                  <a:gd name="T69" fmla="*/ 186 h 351"/>
                  <a:gd name="T70" fmla="*/ 250 w 568"/>
                  <a:gd name="T71" fmla="*/ 251 h 351"/>
                  <a:gd name="T72" fmla="*/ 221 w 568"/>
                  <a:gd name="T73" fmla="*/ 227 h 351"/>
                  <a:gd name="T74" fmla="*/ 250 w 568"/>
                  <a:gd name="T75" fmla="*/ 263 h 351"/>
                  <a:gd name="T76" fmla="*/ 261 w 568"/>
                  <a:gd name="T77" fmla="*/ 264 h 351"/>
                  <a:gd name="T78" fmla="*/ 284 w 568"/>
                  <a:gd name="T79" fmla="*/ 246 h 351"/>
                  <a:gd name="T80" fmla="*/ 18 w 568"/>
                  <a:gd name="T81" fmla="*/ 56 h 351"/>
                  <a:gd name="T82" fmla="*/ 1 w 568"/>
                  <a:gd name="T83" fmla="*/ 69 h 351"/>
                  <a:gd name="T84" fmla="*/ 4 w 568"/>
                  <a:gd name="T85" fmla="*/ 343 h 351"/>
                  <a:gd name="T86" fmla="*/ 492 w 568"/>
                  <a:gd name="T87" fmla="*/ 351 h 351"/>
                  <a:gd name="T88" fmla="*/ 511 w 568"/>
                  <a:gd name="T89" fmla="*/ 338 h 351"/>
                  <a:gd name="T90" fmla="*/ 508 w 568"/>
                  <a:gd name="T91" fmla="*/ 64 h 351"/>
                  <a:gd name="T92" fmla="*/ 479 w 568"/>
                  <a:gd name="T93" fmla="*/ 169 h 351"/>
                  <a:gd name="T94" fmla="*/ 474 w 568"/>
                  <a:gd name="T95" fmla="*/ 244 h 351"/>
                  <a:gd name="T96" fmla="*/ 408 w 568"/>
                  <a:gd name="T97" fmla="*/ 292 h 351"/>
                  <a:gd name="T98" fmla="*/ 398 w 568"/>
                  <a:gd name="T99" fmla="*/ 318 h 351"/>
                  <a:gd name="T100" fmla="*/ 107 w 568"/>
                  <a:gd name="T101" fmla="*/ 313 h 351"/>
                  <a:gd name="T102" fmla="*/ 59 w 568"/>
                  <a:gd name="T103" fmla="*/ 247 h 351"/>
                  <a:gd name="T104" fmla="*/ 31 w 568"/>
                  <a:gd name="T105" fmla="*/ 237 h 351"/>
                  <a:gd name="T106" fmla="*/ 38 w 568"/>
                  <a:gd name="T107" fmla="*/ 164 h 351"/>
                  <a:gd name="T108" fmla="*/ 102 w 568"/>
                  <a:gd name="T109" fmla="*/ 115 h 351"/>
                  <a:gd name="T110" fmla="*/ 113 w 568"/>
                  <a:gd name="T111" fmla="*/ 89 h 351"/>
                  <a:gd name="T112" fmla="*/ 405 w 568"/>
                  <a:gd name="T113" fmla="*/ 94 h 351"/>
                  <a:gd name="T114" fmla="*/ 453 w 568"/>
                  <a:gd name="T115" fmla="*/ 158 h 351"/>
                  <a:gd name="T116" fmla="*/ 479 w 568"/>
                  <a:gd name="T117" fmla="*/ 16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351">
                    <a:moveTo>
                      <a:pt x="568" y="18"/>
                    </a:moveTo>
                    <a:lnTo>
                      <a:pt x="568" y="275"/>
                    </a:lnTo>
                    <a:lnTo>
                      <a:pt x="567" y="281"/>
                    </a:lnTo>
                    <a:lnTo>
                      <a:pt x="564" y="287"/>
                    </a:lnTo>
                    <a:lnTo>
                      <a:pt x="560" y="291"/>
                    </a:lnTo>
                    <a:lnTo>
                      <a:pt x="555" y="293"/>
                    </a:lnTo>
                    <a:lnTo>
                      <a:pt x="550" y="293"/>
                    </a:lnTo>
                    <a:lnTo>
                      <a:pt x="534" y="293"/>
                    </a:lnTo>
                    <a:lnTo>
                      <a:pt x="534" y="52"/>
                    </a:lnTo>
                    <a:lnTo>
                      <a:pt x="533" y="46"/>
                    </a:lnTo>
                    <a:lnTo>
                      <a:pt x="530" y="41"/>
                    </a:lnTo>
                    <a:lnTo>
                      <a:pt x="526" y="37"/>
                    </a:lnTo>
                    <a:lnTo>
                      <a:pt x="521" y="34"/>
                    </a:lnTo>
                    <a:lnTo>
                      <a:pt x="516" y="33"/>
                    </a:lnTo>
                    <a:lnTo>
                      <a:pt x="56" y="33"/>
                    </a:lnTo>
                    <a:lnTo>
                      <a:pt x="56" y="18"/>
                    </a:lnTo>
                    <a:lnTo>
                      <a:pt x="58" y="13"/>
                    </a:lnTo>
                    <a:lnTo>
                      <a:pt x="60" y="8"/>
                    </a:lnTo>
                    <a:lnTo>
                      <a:pt x="64" y="4"/>
                    </a:lnTo>
                    <a:lnTo>
                      <a:pt x="69" y="0"/>
                    </a:lnTo>
                    <a:lnTo>
                      <a:pt x="75" y="0"/>
                    </a:lnTo>
                    <a:lnTo>
                      <a:pt x="550" y="0"/>
                    </a:lnTo>
                    <a:lnTo>
                      <a:pt x="555" y="0"/>
                    </a:lnTo>
                    <a:lnTo>
                      <a:pt x="560" y="4"/>
                    </a:lnTo>
                    <a:lnTo>
                      <a:pt x="564" y="8"/>
                    </a:lnTo>
                    <a:lnTo>
                      <a:pt x="567" y="13"/>
                    </a:lnTo>
                    <a:lnTo>
                      <a:pt x="568" y="18"/>
                    </a:lnTo>
                    <a:close/>
                    <a:moveTo>
                      <a:pt x="152" y="181"/>
                    </a:moveTo>
                    <a:lnTo>
                      <a:pt x="152" y="179"/>
                    </a:lnTo>
                    <a:lnTo>
                      <a:pt x="151" y="177"/>
                    </a:lnTo>
                    <a:lnTo>
                      <a:pt x="148" y="175"/>
                    </a:lnTo>
                    <a:lnTo>
                      <a:pt x="145" y="175"/>
                    </a:lnTo>
                    <a:lnTo>
                      <a:pt x="67" y="192"/>
                    </a:lnTo>
                    <a:lnTo>
                      <a:pt x="64" y="192"/>
                    </a:lnTo>
                    <a:lnTo>
                      <a:pt x="63" y="195"/>
                    </a:lnTo>
                    <a:lnTo>
                      <a:pt x="63" y="198"/>
                    </a:lnTo>
                    <a:lnTo>
                      <a:pt x="63" y="209"/>
                    </a:lnTo>
                    <a:lnTo>
                      <a:pt x="63" y="212"/>
                    </a:lnTo>
                    <a:lnTo>
                      <a:pt x="64" y="213"/>
                    </a:lnTo>
                    <a:lnTo>
                      <a:pt x="67" y="215"/>
                    </a:lnTo>
                    <a:lnTo>
                      <a:pt x="145" y="232"/>
                    </a:lnTo>
                    <a:lnTo>
                      <a:pt x="148" y="232"/>
                    </a:lnTo>
                    <a:lnTo>
                      <a:pt x="151" y="230"/>
                    </a:lnTo>
                    <a:lnTo>
                      <a:pt x="152" y="228"/>
                    </a:lnTo>
                    <a:lnTo>
                      <a:pt x="152" y="225"/>
                    </a:lnTo>
                    <a:lnTo>
                      <a:pt x="151" y="203"/>
                    </a:lnTo>
                    <a:lnTo>
                      <a:pt x="152" y="181"/>
                    </a:lnTo>
                    <a:close/>
                    <a:moveTo>
                      <a:pt x="449" y="198"/>
                    </a:moveTo>
                    <a:lnTo>
                      <a:pt x="449" y="209"/>
                    </a:lnTo>
                    <a:lnTo>
                      <a:pt x="449" y="212"/>
                    </a:lnTo>
                    <a:lnTo>
                      <a:pt x="446" y="213"/>
                    </a:lnTo>
                    <a:lnTo>
                      <a:pt x="445" y="215"/>
                    </a:lnTo>
                    <a:lnTo>
                      <a:pt x="367" y="232"/>
                    </a:lnTo>
                    <a:lnTo>
                      <a:pt x="364" y="232"/>
                    </a:lnTo>
                    <a:lnTo>
                      <a:pt x="361" y="230"/>
                    </a:lnTo>
                    <a:lnTo>
                      <a:pt x="360" y="228"/>
                    </a:lnTo>
                    <a:lnTo>
                      <a:pt x="360" y="225"/>
                    </a:lnTo>
                    <a:lnTo>
                      <a:pt x="361" y="203"/>
                    </a:lnTo>
                    <a:lnTo>
                      <a:pt x="360" y="181"/>
                    </a:lnTo>
                    <a:lnTo>
                      <a:pt x="360" y="179"/>
                    </a:lnTo>
                    <a:lnTo>
                      <a:pt x="361" y="177"/>
                    </a:lnTo>
                    <a:lnTo>
                      <a:pt x="364" y="175"/>
                    </a:lnTo>
                    <a:lnTo>
                      <a:pt x="367" y="175"/>
                    </a:lnTo>
                    <a:lnTo>
                      <a:pt x="445" y="192"/>
                    </a:lnTo>
                    <a:lnTo>
                      <a:pt x="446" y="192"/>
                    </a:lnTo>
                    <a:lnTo>
                      <a:pt x="449" y="195"/>
                    </a:lnTo>
                    <a:lnTo>
                      <a:pt x="449" y="198"/>
                    </a:lnTo>
                    <a:close/>
                    <a:moveTo>
                      <a:pt x="275" y="236"/>
                    </a:moveTo>
                    <a:lnTo>
                      <a:pt x="274" y="241"/>
                    </a:lnTo>
                    <a:lnTo>
                      <a:pt x="272" y="245"/>
                    </a:lnTo>
                    <a:lnTo>
                      <a:pt x="270" y="247"/>
                    </a:lnTo>
                    <a:lnTo>
                      <a:pt x="266" y="250"/>
                    </a:lnTo>
                    <a:lnTo>
                      <a:pt x="262" y="251"/>
                    </a:lnTo>
                    <a:lnTo>
                      <a:pt x="262" y="217"/>
                    </a:lnTo>
                    <a:lnTo>
                      <a:pt x="266" y="220"/>
                    </a:lnTo>
                    <a:lnTo>
                      <a:pt x="270" y="224"/>
                    </a:lnTo>
                    <a:lnTo>
                      <a:pt x="272" y="228"/>
                    </a:lnTo>
                    <a:lnTo>
                      <a:pt x="274" y="232"/>
                    </a:lnTo>
                    <a:lnTo>
                      <a:pt x="275" y="236"/>
                    </a:lnTo>
                    <a:close/>
                    <a:moveTo>
                      <a:pt x="238" y="175"/>
                    </a:moveTo>
                    <a:lnTo>
                      <a:pt x="241" y="178"/>
                    </a:lnTo>
                    <a:lnTo>
                      <a:pt x="245" y="181"/>
                    </a:lnTo>
                    <a:lnTo>
                      <a:pt x="250" y="186"/>
                    </a:lnTo>
                    <a:lnTo>
                      <a:pt x="250" y="155"/>
                    </a:lnTo>
                    <a:lnTo>
                      <a:pt x="245" y="156"/>
                    </a:lnTo>
                    <a:lnTo>
                      <a:pt x="241" y="158"/>
                    </a:lnTo>
                    <a:lnTo>
                      <a:pt x="237" y="162"/>
                    </a:lnTo>
                    <a:lnTo>
                      <a:pt x="236" y="166"/>
                    </a:lnTo>
                    <a:lnTo>
                      <a:pt x="236" y="170"/>
                    </a:lnTo>
                    <a:lnTo>
                      <a:pt x="238" y="175"/>
                    </a:lnTo>
                    <a:close/>
                    <a:moveTo>
                      <a:pt x="334" y="203"/>
                    </a:moveTo>
                    <a:lnTo>
                      <a:pt x="331" y="229"/>
                    </a:lnTo>
                    <a:lnTo>
                      <a:pt x="323" y="251"/>
                    </a:lnTo>
                    <a:lnTo>
                      <a:pt x="312" y="271"/>
                    </a:lnTo>
                    <a:lnTo>
                      <a:pt x="296" y="285"/>
                    </a:lnTo>
                    <a:lnTo>
                      <a:pt x="276" y="296"/>
                    </a:lnTo>
                    <a:lnTo>
                      <a:pt x="255" y="299"/>
                    </a:lnTo>
                    <a:lnTo>
                      <a:pt x="234" y="296"/>
                    </a:lnTo>
                    <a:lnTo>
                      <a:pt x="216" y="285"/>
                    </a:lnTo>
                    <a:lnTo>
                      <a:pt x="200" y="271"/>
                    </a:lnTo>
                    <a:lnTo>
                      <a:pt x="187" y="251"/>
                    </a:lnTo>
                    <a:lnTo>
                      <a:pt x="179" y="229"/>
                    </a:lnTo>
                    <a:lnTo>
                      <a:pt x="177" y="203"/>
                    </a:lnTo>
                    <a:lnTo>
                      <a:pt x="179" y="178"/>
                    </a:lnTo>
                    <a:lnTo>
                      <a:pt x="187" y="155"/>
                    </a:lnTo>
                    <a:lnTo>
                      <a:pt x="200" y="136"/>
                    </a:lnTo>
                    <a:lnTo>
                      <a:pt x="216" y="120"/>
                    </a:lnTo>
                    <a:lnTo>
                      <a:pt x="234" y="111"/>
                    </a:lnTo>
                    <a:lnTo>
                      <a:pt x="255" y="107"/>
                    </a:lnTo>
                    <a:lnTo>
                      <a:pt x="276" y="111"/>
                    </a:lnTo>
                    <a:lnTo>
                      <a:pt x="296" y="120"/>
                    </a:lnTo>
                    <a:lnTo>
                      <a:pt x="312" y="136"/>
                    </a:lnTo>
                    <a:lnTo>
                      <a:pt x="323" y="155"/>
                    </a:lnTo>
                    <a:lnTo>
                      <a:pt x="331" y="178"/>
                    </a:lnTo>
                    <a:lnTo>
                      <a:pt x="334" y="203"/>
                    </a:lnTo>
                    <a:close/>
                    <a:moveTo>
                      <a:pt x="292" y="227"/>
                    </a:moveTo>
                    <a:lnTo>
                      <a:pt x="289" y="215"/>
                    </a:lnTo>
                    <a:lnTo>
                      <a:pt x="284" y="206"/>
                    </a:lnTo>
                    <a:lnTo>
                      <a:pt x="274" y="198"/>
                    </a:lnTo>
                    <a:lnTo>
                      <a:pt x="262" y="190"/>
                    </a:lnTo>
                    <a:lnTo>
                      <a:pt x="262" y="156"/>
                    </a:lnTo>
                    <a:lnTo>
                      <a:pt x="272" y="161"/>
                    </a:lnTo>
                    <a:lnTo>
                      <a:pt x="280" y="169"/>
                    </a:lnTo>
                    <a:lnTo>
                      <a:pt x="285" y="181"/>
                    </a:lnTo>
                    <a:lnTo>
                      <a:pt x="288" y="181"/>
                    </a:lnTo>
                    <a:lnTo>
                      <a:pt x="288" y="158"/>
                    </a:lnTo>
                    <a:lnTo>
                      <a:pt x="275" y="152"/>
                    </a:lnTo>
                    <a:lnTo>
                      <a:pt x="262" y="151"/>
                    </a:lnTo>
                    <a:lnTo>
                      <a:pt x="262" y="141"/>
                    </a:lnTo>
                    <a:lnTo>
                      <a:pt x="261" y="140"/>
                    </a:lnTo>
                    <a:lnTo>
                      <a:pt x="259" y="139"/>
                    </a:lnTo>
                    <a:lnTo>
                      <a:pt x="251" y="139"/>
                    </a:lnTo>
                    <a:lnTo>
                      <a:pt x="250" y="140"/>
                    </a:lnTo>
                    <a:lnTo>
                      <a:pt x="250" y="141"/>
                    </a:lnTo>
                    <a:lnTo>
                      <a:pt x="250" y="151"/>
                    </a:lnTo>
                    <a:lnTo>
                      <a:pt x="236" y="153"/>
                    </a:lnTo>
                    <a:lnTo>
                      <a:pt x="226" y="160"/>
                    </a:lnTo>
                    <a:lnTo>
                      <a:pt x="221" y="169"/>
                    </a:lnTo>
                    <a:lnTo>
                      <a:pt x="219" y="177"/>
                    </a:lnTo>
                    <a:lnTo>
                      <a:pt x="220" y="186"/>
                    </a:lnTo>
                    <a:lnTo>
                      <a:pt x="225" y="194"/>
                    </a:lnTo>
                    <a:lnTo>
                      <a:pt x="234" y="202"/>
                    </a:lnTo>
                    <a:lnTo>
                      <a:pt x="250" y="212"/>
                    </a:lnTo>
                    <a:lnTo>
                      <a:pt x="250" y="251"/>
                    </a:lnTo>
                    <a:lnTo>
                      <a:pt x="237" y="247"/>
                    </a:lnTo>
                    <a:lnTo>
                      <a:pt x="229" y="240"/>
                    </a:lnTo>
                    <a:lnTo>
                      <a:pt x="224" y="227"/>
                    </a:lnTo>
                    <a:lnTo>
                      <a:pt x="221" y="227"/>
                    </a:lnTo>
                    <a:lnTo>
                      <a:pt x="221" y="251"/>
                    </a:lnTo>
                    <a:lnTo>
                      <a:pt x="234" y="255"/>
                    </a:lnTo>
                    <a:lnTo>
                      <a:pt x="250" y="257"/>
                    </a:lnTo>
                    <a:lnTo>
                      <a:pt x="250" y="263"/>
                    </a:lnTo>
                    <a:lnTo>
                      <a:pt x="250" y="264"/>
                    </a:lnTo>
                    <a:lnTo>
                      <a:pt x="251" y="266"/>
                    </a:lnTo>
                    <a:lnTo>
                      <a:pt x="259" y="266"/>
                    </a:lnTo>
                    <a:lnTo>
                      <a:pt x="261" y="264"/>
                    </a:lnTo>
                    <a:lnTo>
                      <a:pt x="262" y="263"/>
                    </a:lnTo>
                    <a:lnTo>
                      <a:pt x="262" y="257"/>
                    </a:lnTo>
                    <a:lnTo>
                      <a:pt x="275" y="253"/>
                    </a:lnTo>
                    <a:lnTo>
                      <a:pt x="284" y="246"/>
                    </a:lnTo>
                    <a:lnTo>
                      <a:pt x="291" y="237"/>
                    </a:lnTo>
                    <a:lnTo>
                      <a:pt x="292" y="227"/>
                    </a:lnTo>
                    <a:close/>
                    <a:moveTo>
                      <a:pt x="492" y="56"/>
                    </a:moveTo>
                    <a:lnTo>
                      <a:pt x="18" y="56"/>
                    </a:lnTo>
                    <a:lnTo>
                      <a:pt x="13" y="58"/>
                    </a:lnTo>
                    <a:lnTo>
                      <a:pt x="8" y="60"/>
                    </a:lnTo>
                    <a:lnTo>
                      <a:pt x="4" y="64"/>
                    </a:lnTo>
                    <a:lnTo>
                      <a:pt x="1" y="69"/>
                    </a:lnTo>
                    <a:lnTo>
                      <a:pt x="0" y="75"/>
                    </a:lnTo>
                    <a:lnTo>
                      <a:pt x="0" y="331"/>
                    </a:lnTo>
                    <a:lnTo>
                      <a:pt x="1" y="338"/>
                    </a:lnTo>
                    <a:lnTo>
                      <a:pt x="4" y="343"/>
                    </a:lnTo>
                    <a:lnTo>
                      <a:pt x="8" y="347"/>
                    </a:lnTo>
                    <a:lnTo>
                      <a:pt x="13" y="350"/>
                    </a:lnTo>
                    <a:lnTo>
                      <a:pt x="18" y="351"/>
                    </a:lnTo>
                    <a:lnTo>
                      <a:pt x="492" y="351"/>
                    </a:lnTo>
                    <a:lnTo>
                      <a:pt x="499" y="350"/>
                    </a:lnTo>
                    <a:lnTo>
                      <a:pt x="504" y="347"/>
                    </a:lnTo>
                    <a:lnTo>
                      <a:pt x="508" y="343"/>
                    </a:lnTo>
                    <a:lnTo>
                      <a:pt x="511" y="338"/>
                    </a:lnTo>
                    <a:lnTo>
                      <a:pt x="512" y="331"/>
                    </a:lnTo>
                    <a:lnTo>
                      <a:pt x="512" y="75"/>
                    </a:lnTo>
                    <a:lnTo>
                      <a:pt x="511" y="69"/>
                    </a:lnTo>
                    <a:lnTo>
                      <a:pt x="508" y="64"/>
                    </a:lnTo>
                    <a:lnTo>
                      <a:pt x="504" y="60"/>
                    </a:lnTo>
                    <a:lnTo>
                      <a:pt x="499" y="58"/>
                    </a:lnTo>
                    <a:lnTo>
                      <a:pt x="492" y="56"/>
                    </a:lnTo>
                    <a:close/>
                    <a:moveTo>
                      <a:pt x="479" y="169"/>
                    </a:moveTo>
                    <a:lnTo>
                      <a:pt x="479" y="237"/>
                    </a:lnTo>
                    <a:lnTo>
                      <a:pt x="479" y="240"/>
                    </a:lnTo>
                    <a:lnTo>
                      <a:pt x="477" y="242"/>
                    </a:lnTo>
                    <a:lnTo>
                      <a:pt x="474" y="244"/>
                    </a:lnTo>
                    <a:lnTo>
                      <a:pt x="453" y="247"/>
                    </a:lnTo>
                    <a:lnTo>
                      <a:pt x="433" y="258"/>
                    </a:lnTo>
                    <a:lnTo>
                      <a:pt x="419" y="272"/>
                    </a:lnTo>
                    <a:lnTo>
                      <a:pt x="408" y="292"/>
                    </a:lnTo>
                    <a:lnTo>
                      <a:pt x="405" y="313"/>
                    </a:lnTo>
                    <a:lnTo>
                      <a:pt x="403" y="316"/>
                    </a:lnTo>
                    <a:lnTo>
                      <a:pt x="401" y="317"/>
                    </a:lnTo>
                    <a:lnTo>
                      <a:pt x="398" y="318"/>
                    </a:lnTo>
                    <a:lnTo>
                      <a:pt x="113" y="318"/>
                    </a:lnTo>
                    <a:lnTo>
                      <a:pt x="110" y="317"/>
                    </a:lnTo>
                    <a:lnTo>
                      <a:pt x="109" y="316"/>
                    </a:lnTo>
                    <a:lnTo>
                      <a:pt x="107" y="313"/>
                    </a:lnTo>
                    <a:lnTo>
                      <a:pt x="102" y="292"/>
                    </a:lnTo>
                    <a:lnTo>
                      <a:pt x="92" y="272"/>
                    </a:lnTo>
                    <a:lnTo>
                      <a:pt x="77" y="258"/>
                    </a:lnTo>
                    <a:lnTo>
                      <a:pt x="59" y="247"/>
                    </a:lnTo>
                    <a:lnTo>
                      <a:pt x="38" y="244"/>
                    </a:lnTo>
                    <a:lnTo>
                      <a:pt x="34" y="242"/>
                    </a:lnTo>
                    <a:lnTo>
                      <a:pt x="33" y="240"/>
                    </a:lnTo>
                    <a:lnTo>
                      <a:pt x="31" y="237"/>
                    </a:lnTo>
                    <a:lnTo>
                      <a:pt x="31" y="169"/>
                    </a:lnTo>
                    <a:lnTo>
                      <a:pt x="33" y="166"/>
                    </a:lnTo>
                    <a:lnTo>
                      <a:pt x="34" y="165"/>
                    </a:lnTo>
                    <a:lnTo>
                      <a:pt x="38" y="164"/>
                    </a:lnTo>
                    <a:lnTo>
                      <a:pt x="59" y="158"/>
                    </a:lnTo>
                    <a:lnTo>
                      <a:pt x="77" y="149"/>
                    </a:lnTo>
                    <a:lnTo>
                      <a:pt x="92" y="134"/>
                    </a:lnTo>
                    <a:lnTo>
                      <a:pt x="102" y="115"/>
                    </a:lnTo>
                    <a:lnTo>
                      <a:pt x="107" y="94"/>
                    </a:lnTo>
                    <a:lnTo>
                      <a:pt x="109" y="92"/>
                    </a:lnTo>
                    <a:lnTo>
                      <a:pt x="110" y="89"/>
                    </a:lnTo>
                    <a:lnTo>
                      <a:pt x="113" y="89"/>
                    </a:lnTo>
                    <a:lnTo>
                      <a:pt x="398" y="89"/>
                    </a:lnTo>
                    <a:lnTo>
                      <a:pt x="401" y="89"/>
                    </a:lnTo>
                    <a:lnTo>
                      <a:pt x="403" y="92"/>
                    </a:lnTo>
                    <a:lnTo>
                      <a:pt x="405" y="94"/>
                    </a:lnTo>
                    <a:lnTo>
                      <a:pt x="408" y="115"/>
                    </a:lnTo>
                    <a:lnTo>
                      <a:pt x="419" y="134"/>
                    </a:lnTo>
                    <a:lnTo>
                      <a:pt x="433" y="149"/>
                    </a:lnTo>
                    <a:lnTo>
                      <a:pt x="453" y="158"/>
                    </a:lnTo>
                    <a:lnTo>
                      <a:pt x="474" y="164"/>
                    </a:lnTo>
                    <a:lnTo>
                      <a:pt x="477" y="165"/>
                    </a:lnTo>
                    <a:lnTo>
                      <a:pt x="479" y="166"/>
                    </a:lnTo>
                    <a:lnTo>
                      <a:pt x="479" y="169"/>
                    </a:lnTo>
                    <a:close/>
                  </a:path>
                </a:pathLst>
              </a:custGeom>
              <a:solidFill>
                <a:schemeClr val="bg1">
                  <a:lumMod val="95000"/>
                </a:schemeClr>
              </a:solidFill>
              <a:ln w="0">
                <a:noFill/>
                <a:prstDash val="solid"/>
                <a:round/>
                <a:headEnd/>
                <a:tailEnd/>
              </a:ln>
            </p:spPr>
            <p:txBody>
              <a:bodyPr/>
              <a:lstStyle/>
              <a:p>
                <a:pPr>
                  <a:defRPr/>
                </a:pPr>
                <a:endParaRPr lang="en-US" dirty="0">
                  <a:latin typeface="Arial" pitchFamily="34" charset="0"/>
                  <a:cs typeface="Times New Roman" pitchFamily="18" charset="0"/>
                </a:endParaRPr>
              </a:p>
            </p:txBody>
          </p:sp>
        </p:grpSp>
      </p:grpSp>
      <p:grpSp>
        <p:nvGrpSpPr>
          <p:cNvPr id="2207" name="Group 2206"/>
          <p:cNvGrpSpPr>
            <a:grpSpLocks/>
          </p:cNvGrpSpPr>
          <p:nvPr/>
        </p:nvGrpSpPr>
        <p:grpSpPr bwMode="auto">
          <a:xfrm>
            <a:off x="5757863" y="3346450"/>
            <a:ext cx="2984500" cy="1077913"/>
            <a:chOff x="5758532" y="3346133"/>
            <a:chExt cx="2983132" cy="1078526"/>
          </a:xfrm>
        </p:grpSpPr>
        <p:sp>
          <p:nvSpPr>
            <p:cNvPr id="18464" name="TextBox 43"/>
            <p:cNvSpPr txBox="1">
              <a:spLocks noChangeArrowheads="1"/>
            </p:cNvSpPr>
            <p:nvPr/>
          </p:nvSpPr>
          <p:spPr bwMode="auto">
            <a:xfrm>
              <a:off x="6849251" y="3507068"/>
              <a:ext cx="1892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000" dirty="0">
                  <a:solidFill>
                    <a:schemeClr val="accent2"/>
                  </a:solidFill>
                </a:rPr>
                <a:t>Business Needs</a:t>
              </a:r>
            </a:p>
          </p:txBody>
        </p:sp>
        <p:grpSp>
          <p:nvGrpSpPr>
            <p:cNvPr id="18465" name="Group 2200"/>
            <p:cNvGrpSpPr>
              <a:grpSpLocks/>
            </p:cNvGrpSpPr>
            <p:nvPr/>
          </p:nvGrpSpPr>
          <p:grpSpPr bwMode="auto">
            <a:xfrm>
              <a:off x="5758532" y="3346133"/>
              <a:ext cx="1078528" cy="1078526"/>
              <a:chOff x="5758532" y="3346133"/>
              <a:chExt cx="1078528" cy="1078526"/>
            </a:xfrm>
          </p:grpSpPr>
          <p:sp>
            <p:nvSpPr>
              <p:cNvPr id="34" name="Oval 33"/>
              <p:cNvSpPr/>
              <p:nvPr/>
            </p:nvSpPr>
            <p:spPr>
              <a:xfrm>
                <a:off x="5758532" y="3346133"/>
                <a:ext cx="1079005"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Freeform 33"/>
              <p:cNvSpPr>
                <a:spLocks noEditPoints="1"/>
              </p:cNvSpPr>
              <p:nvPr/>
            </p:nvSpPr>
            <p:spPr bwMode="auto">
              <a:xfrm>
                <a:off x="6031457" y="3635222"/>
                <a:ext cx="533155" cy="451106"/>
              </a:xfrm>
              <a:custGeom>
                <a:avLst/>
                <a:gdLst>
                  <a:gd name="T0" fmla="*/ 101 w 584"/>
                  <a:gd name="T1" fmla="*/ 378 h 494"/>
                  <a:gd name="T2" fmla="*/ 88 w 584"/>
                  <a:gd name="T3" fmla="*/ 390 h 494"/>
                  <a:gd name="T4" fmla="*/ 101 w 584"/>
                  <a:gd name="T5" fmla="*/ 401 h 494"/>
                  <a:gd name="T6" fmla="*/ 303 w 584"/>
                  <a:gd name="T7" fmla="*/ 395 h 494"/>
                  <a:gd name="T8" fmla="*/ 296 w 584"/>
                  <a:gd name="T9" fmla="*/ 378 h 494"/>
                  <a:gd name="T10" fmla="*/ 269 w 584"/>
                  <a:gd name="T11" fmla="*/ 378 h 494"/>
                  <a:gd name="T12" fmla="*/ 269 w 584"/>
                  <a:gd name="T13" fmla="*/ 378 h 494"/>
                  <a:gd name="T14" fmla="*/ 341 w 584"/>
                  <a:gd name="T15" fmla="*/ 230 h 494"/>
                  <a:gd name="T16" fmla="*/ 380 w 584"/>
                  <a:gd name="T17" fmla="*/ 316 h 494"/>
                  <a:gd name="T18" fmla="*/ 381 w 584"/>
                  <a:gd name="T19" fmla="*/ 345 h 494"/>
                  <a:gd name="T20" fmla="*/ 372 w 584"/>
                  <a:gd name="T21" fmla="*/ 349 h 494"/>
                  <a:gd name="T22" fmla="*/ 367 w 584"/>
                  <a:gd name="T23" fmla="*/ 322 h 494"/>
                  <a:gd name="T24" fmla="*/ 375 w 584"/>
                  <a:gd name="T25" fmla="*/ 315 h 494"/>
                  <a:gd name="T26" fmla="*/ 4 w 584"/>
                  <a:gd name="T27" fmla="*/ 140 h 494"/>
                  <a:gd name="T28" fmla="*/ 0 w 584"/>
                  <a:gd name="T29" fmla="*/ 174 h 494"/>
                  <a:gd name="T30" fmla="*/ 34 w 584"/>
                  <a:gd name="T31" fmla="*/ 197 h 494"/>
                  <a:gd name="T32" fmla="*/ 20 w 584"/>
                  <a:gd name="T33" fmla="*/ 466 h 494"/>
                  <a:gd name="T34" fmla="*/ 9 w 584"/>
                  <a:gd name="T35" fmla="*/ 480 h 494"/>
                  <a:gd name="T36" fmla="*/ 20 w 584"/>
                  <a:gd name="T37" fmla="*/ 494 h 494"/>
                  <a:gd name="T38" fmla="*/ 567 w 584"/>
                  <a:gd name="T39" fmla="*/ 492 h 494"/>
                  <a:gd name="T40" fmla="*/ 572 w 584"/>
                  <a:gd name="T41" fmla="*/ 476 h 494"/>
                  <a:gd name="T42" fmla="*/ 559 w 584"/>
                  <a:gd name="T43" fmla="*/ 466 h 494"/>
                  <a:gd name="T44" fmla="*/ 557 w 584"/>
                  <a:gd name="T45" fmla="*/ 197 h 494"/>
                  <a:gd name="T46" fmla="*/ 584 w 584"/>
                  <a:gd name="T47" fmla="*/ 153 h 494"/>
                  <a:gd name="T48" fmla="*/ 583 w 584"/>
                  <a:gd name="T49" fmla="*/ 144 h 494"/>
                  <a:gd name="T50" fmla="*/ 475 w 584"/>
                  <a:gd name="T51" fmla="*/ 0 h 494"/>
                  <a:gd name="T52" fmla="*/ 530 w 584"/>
                  <a:gd name="T53" fmla="*/ 166 h 494"/>
                  <a:gd name="T54" fmla="*/ 491 w 584"/>
                  <a:gd name="T55" fmla="*/ 184 h 494"/>
                  <a:gd name="T56" fmla="*/ 478 w 584"/>
                  <a:gd name="T57" fmla="*/ 145 h 494"/>
                  <a:gd name="T58" fmla="*/ 424 w 584"/>
                  <a:gd name="T59" fmla="*/ 145 h 494"/>
                  <a:gd name="T60" fmla="*/ 410 w 584"/>
                  <a:gd name="T61" fmla="*/ 184 h 494"/>
                  <a:gd name="T62" fmla="*/ 372 w 584"/>
                  <a:gd name="T63" fmla="*/ 166 h 494"/>
                  <a:gd name="T64" fmla="*/ 380 w 584"/>
                  <a:gd name="T65" fmla="*/ 15 h 494"/>
                  <a:gd name="T66" fmla="*/ 309 w 584"/>
                  <a:gd name="T67" fmla="*/ 15 h 494"/>
                  <a:gd name="T68" fmla="*/ 314 w 584"/>
                  <a:gd name="T69" fmla="*/ 176 h 494"/>
                  <a:gd name="T70" fmla="*/ 270 w 584"/>
                  <a:gd name="T71" fmla="*/ 176 h 494"/>
                  <a:gd name="T72" fmla="*/ 212 w 584"/>
                  <a:gd name="T73" fmla="*/ 145 h 494"/>
                  <a:gd name="T74" fmla="*/ 198 w 584"/>
                  <a:gd name="T75" fmla="*/ 184 h 494"/>
                  <a:gd name="T76" fmla="*/ 160 w 584"/>
                  <a:gd name="T77" fmla="*/ 166 h 494"/>
                  <a:gd name="T78" fmla="*/ 240 w 584"/>
                  <a:gd name="T79" fmla="*/ 15 h 494"/>
                  <a:gd name="T80" fmla="*/ 106 w 584"/>
                  <a:gd name="T81" fmla="*/ 145 h 494"/>
                  <a:gd name="T82" fmla="*/ 92 w 584"/>
                  <a:gd name="T83" fmla="*/ 184 h 494"/>
                  <a:gd name="T84" fmla="*/ 53 w 584"/>
                  <a:gd name="T85" fmla="*/ 166 h 494"/>
                  <a:gd name="T86" fmla="*/ 73 w 584"/>
                  <a:gd name="T87" fmla="*/ 200 h 494"/>
                  <a:gd name="T88" fmla="*/ 109 w 584"/>
                  <a:gd name="T89" fmla="*/ 184 h 494"/>
                  <a:gd name="T90" fmla="*/ 143 w 584"/>
                  <a:gd name="T91" fmla="*/ 196 h 494"/>
                  <a:gd name="T92" fmla="*/ 174 w 584"/>
                  <a:gd name="T93" fmla="*/ 199 h 494"/>
                  <a:gd name="T94" fmla="*/ 215 w 584"/>
                  <a:gd name="T95" fmla="*/ 184 h 494"/>
                  <a:gd name="T96" fmla="*/ 249 w 584"/>
                  <a:gd name="T97" fmla="*/ 196 h 494"/>
                  <a:gd name="T98" fmla="*/ 280 w 584"/>
                  <a:gd name="T99" fmla="*/ 199 h 494"/>
                  <a:gd name="T100" fmla="*/ 321 w 584"/>
                  <a:gd name="T101" fmla="*/ 184 h 494"/>
                  <a:gd name="T102" fmla="*/ 355 w 584"/>
                  <a:gd name="T103" fmla="*/ 196 h 494"/>
                  <a:gd name="T104" fmla="*/ 386 w 584"/>
                  <a:gd name="T105" fmla="*/ 199 h 494"/>
                  <a:gd name="T106" fmla="*/ 427 w 584"/>
                  <a:gd name="T107" fmla="*/ 184 h 494"/>
                  <a:gd name="T108" fmla="*/ 461 w 584"/>
                  <a:gd name="T109" fmla="*/ 196 h 494"/>
                  <a:gd name="T110" fmla="*/ 492 w 584"/>
                  <a:gd name="T111" fmla="*/ 199 h 494"/>
                  <a:gd name="T112" fmla="*/ 517 w 584"/>
                  <a:gd name="T113" fmla="*/ 4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494">
                    <a:moveTo>
                      <a:pt x="292" y="230"/>
                    </a:moveTo>
                    <a:lnTo>
                      <a:pt x="101" y="230"/>
                    </a:lnTo>
                    <a:lnTo>
                      <a:pt x="101" y="378"/>
                    </a:lnTo>
                    <a:lnTo>
                      <a:pt x="101" y="378"/>
                    </a:lnTo>
                    <a:lnTo>
                      <a:pt x="96" y="378"/>
                    </a:lnTo>
                    <a:lnTo>
                      <a:pt x="92" y="382"/>
                    </a:lnTo>
                    <a:lnTo>
                      <a:pt x="89" y="384"/>
                    </a:lnTo>
                    <a:lnTo>
                      <a:pt x="88" y="390"/>
                    </a:lnTo>
                    <a:lnTo>
                      <a:pt x="89" y="395"/>
                    </a:lnTo>
                    <a:lnTo>
                      <a:pt x="92" y="399"/>
                    </a:lnTo>
                    <a:lnTo>
                      <a:pt x="96" y="401"/>
                    </a:lnTo>
                    <a:lnTo>
                      <a:pt x="101" y="401"/>
                    </a:lnTo>
                    <a:lnTo>
                      <a:pt x="292" y="401"/>
                    </a:lnTo>
                    <a:lnTo>
                      <a:pt x="296" y="401"/>
                    </a:lnTo>
                    <a:lnTo>
                      <a:pt x="300" y="399"/>
                    </a:lnTo>
                    <a:lnTo>
                      <a:pt x="303" y="395"/>
                    </a:lnTo>
                    <a:lnTo>
                      <a:pt x="304" y="390"/>
                    </a:lnTo>
                    <a:lnTo>
                      <a:pt x="303" y="384"/>
                    </a:lnTo>
                    <a:lnTo>
                      <a:pt x="300" y="382"/>
                    </a:lnTo>
                    <a:lnTo>
                      <a:pt x="296" y="378"/>
                    </a:lnTo>
                    <a:lnTo>
                      <a:pt x="292" y="378"/>
                    </a:lnTo>
                    <a:lnTo>
                      <a:pt x="292" y="378"/>
                    </a:lnTo>
                    <a:lnTo>
                      <a:pt x="292" y="230"/>
                    </a:lnTo>
                    <a:close/>
                    <a:moveTo>
                      <a:pt x="269" y="378"/>
                    </a:moveTo>
                    <a:lnTo>
                      <a:pt x="125" y="378"/>
                    </a:lnTo>
                    <a:lnTo>
                      <a:pt x="125" y="251"/>
                    </a:lnTo>
                    <a:lnTo>
                      <a:pt x="269" y="251"/>
                    </a:lnTo>
                    <a:lnTo>
                      <a:pt x="269" y="378"/>
                    </a:lnTo>
                    <a:close/>
                    <a:moveTo>
                      <a:pt x="341" y="435"/>
                    </a:moveTo>
                    <a:lnTo>
                      <a:pt x="481" y="435"/>
                    </a:lnTo>
                    <a:lnTo>
                      <a:pt x="481" y="230"/>
                    </a:lnTo>
                    <a:lnTo>
                      <a:pt x="341" y="230"/>
                    </a:lnTo>
                    <a:lnTo>
                      <a:pt x="341" y="435"/>
                    </a:lnTo>
                    <a:close/>
                    <a:moveTo>
                      <a:pt x="375" y="315"/>
                    </a:moveTo>
                    <a:lnTo>
                      <a:pt x="377" y="315"/>
                    </a:lnTo>
                    <a:lnTo>
                      <a:pt x="380" y="316"/>
                    </a:lnTo>
                    <a:lnTo>
                      <a:pt x="381" y="319"/>
                    </a:lnTo>
                    <a:lnTo>
                      <a:pt x="382" y="322"/>
                    </a:lnTo>
                    <a:lnTo>
                      <a:pt x="382" y="343"/>
                    </a:lnTo>
                    <a:lnTo>
                      <a:pt x="381" y="345"/>
                    </a:lnTo>
                    <a:lnTo>
                      <a:pt x="380" y="348"/>
                    </a:lnTo>
                    <a:lnTo>
                      <a:pt x="377" y="349"/>
                    </a:lnTo>
                    <a:lnTo>
                      <a:pt x="375" y="350"/>
                    </a:lnTo>
                    <a:lnTo>
                      <a:pt x="372" y="349"/>
                    </a:lnTo>
                    <a:lnTo>
                      <a:pt x="369" y="348"/>
                    </a:lnTo>
                    <a:lnTo>
                      <a:pt x="368" y="345"/>
                    </a:lnTo>
                    <a:lnTo>
                      <a:pt x="367" y="343"/>
                    </a:lnTo>
                    <a:lnTo>
                      <a:pt x="367" y="322"/>
                    </a:lnTo>
                    <a:lnTo>
                      <a:pt x="368" y="319"/>
                    </a:lnTo>
                    <a:lnTo>
                      <a:pt x="369" y="316"/>
                    </a:lnTo>
                    <a:lnTo>
                      <a:pt x="372" y="315"/>
                    </a:lnTo>
                    <a:lnTo>
                      <a:pt x="375" y="315"/>
                    </a:lnTo>
                    <a:close/>
                    <a:moveTo>
                      <a:pt x="475" y="0"/>
                    </a:moveTo>
                    <a:lnTo>
                      <a:pt x="109" y="0"/>
                    </a:lnTo>
                    <a:lnTo>
                      <a:pt x="9" y="132"/>
                    </a:lnTo>
                    <a:lnTo>
                      <a:pt x="4" y="140"/>
                    </a:lnTo>
                    <a:lnTo>
                      <a:pt x="1" y="144"/>
                    </a:lnTo>
                    <a:lnTo>
                      <a:pt x="0" y="147"/>
                    </a:lnTo>
                    <a:lnTo>
                      <a:pt x="0" y="153"/>
                    </a:lnTo>
                    <a:lnTo>
                      <a:pt x="0" y="174"/>
                    </a:lnTo>
                    <a:lnTo>
                      <a:pt x="4" y="185"/>
                    </a:lnTo>
                    <a:lnTo>
                      <a:pt x="13" y="195"/>
                    </a:lnTo>
                    <a:lnTo>
                      <a:pt x="26" y="197"/>
                    </a:lnTo>
                    <a:lnTo>
                      <a:pt x="34" y="197"/>
                    </a:lnTo>
                    <a:lnTo>
                      <a:pt x="41" y="195"/>
                    </a:lnTo>
                    <a:lnTo>
                      <a:pt x="41" y="466"/>
                    </a:lnTo>
                    <a:lnTo>
                      <a:pt x="25" y="466"/>
                    </a:lnTo>
                    <a:lnTo>
                      <a:pt x="20" y="466"/>
                    </a:lnTo>
                    <a:lnTo>
                      <a:pt x="16" y="468"/>
                    </a:lnTo>
                    <a:lnTo>
                      <a:pt x="12" y="471"/>
                    </a:lnTo>
                    <a:lnTo>
                      <a:pt x="11" y="476"/>
                    </a:lnTo>
                    <a:lnTo>
                      <a:pt x="9" y="480"/>
                    </a:lnTo>
                    <a:lnTo>
                      <a:pt x="11" y="485"/>
                    </a:lnTo>
                    <a:lnTo>
                      <a:pt x="12" y="489"/>
                    </a:lnTo>
                    <a:lnTo>
                      <a:pt x="16" y="492"/>
                    </a:lnTo>
                    <a:lnTo>
                      <a:pt x="20" y="494"/>
                    </a:lnTo>
                    <a:lnTo>
                      <a:pt x="25" y="494"/>
                    </a:lnTo>
                    <a:lnTo>
                      <a:pt x="559" y="494"/>
                    </a:lnTo>
                    <a:lnTo>
                      <a:pt x="563" y="494"/>
                    </a:lnTo>
                    <a:lnTo>
                      <a:pt x="567" y="492"/>
                    </a:lnTo>
                    <a:lnTo>
                      <a:pt x="571" y="489"/>
                    </a:lnTo>
                    <a:lnTo>
                      <a:pt x="572" y="485"/>
                    </a:lnTo>
                    <a:lnTo>
                      <a:pt x="574" y="480"/>
                    </a:lnTo>
                    <a:lnTo>
                      <a:pt x="572" y="476"/>
                    </a:lnTo>
                    <a:lnTo>
                      <a:pt x="571" y="471"/>
                    </a:lnTo>
                    <a:lnTo>
                      <a:pt x="567" y="468"/>
                    </a:lnTo>
                    <a:lnTo>
                      <a:pt x="563" y="466"/>
                    </a:lnTo>
                    <a:lnTo>
                      <a:pt x="559" y="466"/>
                    </a:lnTo>
                    <a:lnTo>
                      <a:pt x="543" y="466"/>
                    </a:lnTo>
                    <a:lnTo>
                      <a:pt x="543" y="195"/>
                    </a:lnTo>
                    <a:lnTo>
                      <a:pt x="550" y="197"/>
                    </a:lnTo>
                    <a:lnTo>
                      <a:pt x="557" y="197"/>
                    </a:lnTo>
                    <a:lnTo>
                      <a:pt x="571" y="195"/>
                    </a:lnTo>
                    <a:lnTo>
                      <a:pt x="580" y="185"/>
                    </a:lnTo>
                    <a:lnTo>
                      <a:pt x="584" y="174"/>
                    </a:lnTo>
                    <a:lnTo>
                      <a:pt x="584" y="153"/>
                    </a:lnTo>
                    <a:lnTo>
                      <a:pt x="584" y="149"/>
                    </a:lnTo>
                    <a:lnTo>
                      <a:pt x="584" y="147"/>
                    </a:lnTo>
                    <a:lnTo>
                      <a:pt x="583" y="145"/>
                    </a:lnTo>
                    <a:lnTo>
                      <a:pt x="583" y="144"/>
                    </a:lnTo>
                    <a:lnTo>
                      <a:pt x="581" y="142"/>
                    </a:lnTo>
                    <a:lnTo>
                      <a:pt x="579" y="140"/>
                    </a:lnTo>
                    <a:lnTo>
                      <a:pt x="576" y="136"/>
                    </a:lnTo>
                    <a:lnTo>
                      <a:pt x="475" y="0"/>
                    </a:lnTo>
                    <a:close/>
                    <a:moveTo>
                      <a:pt x="450" y="15"/>
                    </a:moveTo>
                    <a:lnTo>
                      <a:pt x="530" y="145"/>
                    </a:lnTo>
                    <a:lnTo>
                      <a:pt x="530" y="145"/>
                    </a:lnTo>
                    <a:lnTo>
                      <a:pt x="530" y="166"/>
                    </a:lnTo>
                    <a:lnTo>
                      <a:pt x="526" y="176"/>
                    </a:lnTo>
                    <a:lnTo>
                      <a:pt x="517" y="184"/>
                    </a:lnTo>
                    <a:lnTo>
                      <a:pt x="504" y="187"/>
                    </a:lnTo>
                    <a:lnTo>
                      <a:pt x="491" y="184"/>
                    </a:lnTo>
                    <a:lnTo>
                      <a:pt x="482" y="176"/>
                    </a:lnTo>
                    <a:lnTo>
                      <a:pt x="478" y="166"/>
                    </a:lnTo>
                    <a:lnTo>
                      <a:pt x="478" y="145"/>
                    </a:lnTo>
                    <a:lnTo>
                      <a:pt x="478" y="145"/>
                    </a:lnTo>
                    <a:lnTo>
                      <a:pt x="415" y="15"/>
                    </a:lnTo>
                    <a:lnTo>
                      <a:pt x="450" y="15"/>
                    </a:lnTo>
                    <a:close/>
                    <a:moveTo>
                      <a:pt x="380" y="15"/>
                    </a:moveTo>
                    <a:lnTo>
                      <a:pt x="424" y="145"/>
                    </a:lnTo>
                    <a:lnTo>
                      <a:pt x="424" y="145"/>
                    </a:lnTo>
                    <a:lnTo>
                      <a:pt x="424" y="166"/>
                    </a:lnTo>
                    <a:lnTo>
                      <a:pt x="420" y="176"/>
                    </a:lnTo>
                    <a:lnTo>
                      <a:pt x="410" y="184"/>
                    </a:lnTo>
                    <a:lnTo>
                      <a:pt x="398" y="187"/>
                    </a:lnTo>
                    <a:lnTo>
                      <a:pt x="385" y="184"/>
                    </a:lnTo>
                    <a:lnTo>
                      <a:pt x="376" y="176"/>
                    </a:lnTo>
                    <a:lnTo>
                      <a:pt x="372" y="166"/>
                    </a:lnTo>
                    <a:lnTo>
                      <a:pt x="372" y="145"/>
                    </a:lnTo>
                    <a:lnTo>
                      <a:pt x="372" y="145"/>
                    </a:lnTo>
                    <a:lnTo>
                      <a:pt x="344" y="15"/>
                    </a:lnTo>
                    <a:lnTo>
                      <a:pt x="380" y="15"/>
                    </a:lnTo>
                    <a:close/>
                    <a:moveTo>
                      <a:pt x="266" y="145"/>
                    </a:moveTo>
                    <a:lnTo>
                      <a:pt x="266" y="145"/>
                    </a:lnTo>
                    <a:lnTo>
                      <a:pt x="274" y="15"/>
                    </a:lnTo>
                    <a:lnTo>
                      <a:pt x="309" y="15"/>
                    </a:lnTo>
                    <a:lnTo>
                      <a:pt x="318" y="145"/>
                    </a:lnTo>
                    <a:lnTo>
                      <a:pt x="318" y="145"/>
                    </a:lnTo>
                    <a:lnTo>
                      <a:pt x="318" y="166"/>
                    </a:lnTo>
                    <a:lnTo>
                      <a:pt x="314" y="176"/>
                    </a:lnTo>
                    <a:lnTo>
                      <a:pt x="304" y="184"/>
                    </a:lnTo>
                    <a:lnTo>
                      <a:pt x="292" y="187"/>
                    </a:lnTo>
                    <a:lnTo>
                      <a:pt x="279" y="184"/>
                    </a:lnTo>
                    <a:lnTo>
                      <a:pt x="270" y="176"/>
                    </a:lnTo>
                    <a:lnTo>
                      <a:pt x="266" y="166"/>
                    </a:lnTo>
                    <a:lnTo>
                      <a:pt x="266" y="145"/>
                    </a:lnTo>
                    <a:close/>
                    <a:moveTo>
                      <a:pt x="240" y="15"/>
                    </a:moveTo>
                    <a:lnTo>
                      <a:pt x="212" y="145"/>
                    </a:lnTo>
                    <a:lnTo>
                      <a:pt x="212" y="145"/>
                    </a:lnTo>
                    <a:lnTo>
                      <a:pt x="212" y="166"/>
                    </a:lnTo>
                    <a:lnTo>
                      <a:pt x="208" y="176"/>
                    </a:lnTo>
                    <a:lnTo>
                      <a:pt x="198" y="184"/>
                    </a:lnTo>
                    <a:lnTo>
                      <a:pt x="186" y="187"/>
                    </a:lnTo>
                    <a:lnTo>
                      <a:pt x="173" y="184"/>
                    </a:lnTo>
                    <a:lnTo>
                      <a:pt x="164" y="176"/>
                    </a:lnTo>
                    <a:lnTo>
                      <a:pt x="160" y="166"/>
                    </a:lnTo>
                    <a:lnTo>
                      <a:pt x="160" y="145"/>
                    </a:lnTo>
                    <a:lnTo>
                      <a:pt x="160" y="145"/>
                    </a:lnTo>
                    <a:lnTo>
                      <a:pt x="204" y="15"/>
                    </a:lnTo>
                    <a:lnTo>
                      <a:pt x="240" y="15"/>
                    </a:lnTo>
                    <a:close/>
                    <a:moveTo>
                      <a:pt x="53" y="145"/>
                    </a:moveTo>
                    <a:lnTo>
                      <a:pt x="134" y="15"/>
                    </a:lnTo>
                    <a:lnTo>
                      <a:pt x="169" y="15"/>
                    </a:lnTo>
                    <a:lnTo>
                      <a:pt x="106" y="145"/>
                    </a:lnTo>
                    <a:lnTo>
                      <a:pt x="106" y="145"/>
                    </a:lnTo>
                    <a:lnTo>
                      <a:pt x="106" y="166"/>
                    </a:lnTo>
                    <a:lnTo>
                      <a:pt x="102" y="176"/>
                    </a:lnTo>
                    <a:lnTo>
                      <a:pt x="92" y="184"/>
                    </a:lnTo>
                    <a:lnTo>
                      <a:pt x="80" y="187"/>
                    </a:lnTo>
                    <a:lnTo>
                      <a:pt x="67" y="184"/>
                    </a:lnTo>
                    <a:lnTo>
                      <a:pt x="58" y="176"/>
                    </a:lnTo>
                    <a:lnTo>
                      <a:pt x="53" y="166"/>
                    </a:lnTo>
                    <a:lnTo>
                      <a:pt x="53" y="145"/>
                    </a:lnTo>
                    <a:close/>
                    <a:moveTo>
                      <a:pt x="67" y="466"/>
                    </a:moveTo>
                    <a:lnTo>
                      <a:pt x="67" y="199"/>
                    </a:lnTo>
                    <a:lnTo>
                      <a:pt x="73" y="200"/>
                    </a:lnTo>
                    <a:lnTo>
                      <a:pt x="80" y="201"/>
                    </a:lnTo>
                    <a:lnTo>
                      <a:pt x="92" y="199"/>
                    </a:lnTo>
                    <a:lnTo>
                      <a:pt x="102" y="193"/>
                    </a:lnTo>
                    <a:lnTo>
                      <a:pt x="109" y="184"/>
                    </a:lnTo>
                    <a:lnTo>
                      <a:pt x="114" y="192"/>
                    </a:lnTo>
                    <a:lnTo>
                      <a:pt x="123" y="196"/>
                    </a:lnTo>
                    <a:lnTo>
                      <a:pt x="132" y="197"/>
                    </a:lnTo>
                    <a:lnTo>
                      <a:pt x="143" y="196"/>
                    </a:lnTo>
                    <a:lnTo>
                      <a:pt x="151" y="192"/>
                    </a:lnTo>
                    <a:lnTo>
                      <a:pt x="156" y="184"/>
                    </a:lnTo>
                    <a:lnTo>
                      <a:pt x="164" y="193"/>
                    </a:lnTo>
                    <a:lnTo>
                      <a:pt x="174" y="199"/>
                    </a:lnTo>
                    <a:lnTo>
                      <a:pt x="186" y="201"/>
                    </a:lnTo>
                    <a:lnTo>
                      <a:pt x="198" y="199"/>
                    </a:lnTo>
                    <a:lnTo>
                      <a:pt x="208" y="193"/>
                    </a:lnTo>
                    <a:lnTo>
                      <a:pt x="215" y="184"/>
                    </a:lnTo>
                    <a:lnTo>
                      <a:pt x="220" y="192"/>
                    </a:lnTo>
                    <a:lnTo>
                      <a:pt x="229" y="196"/>
                    </a:lnTo>
                    <a:lnTo>
                      <a:pt x="238" y="197"/>
                    </a:lnTo>
                    <a:lnTo>
                      <a:pt x="249" y="196"/>
                    </a:lnTo>
                    <a:lnTo>
                      <a:pt x="257" y="192"/>
                    </a:lnTo>
                    <a:lnTo>
                      <a:pt x="263" y="184"/>
                    </a:lnTo>
                    <a:lnTo>
                      <a:pt x="270" y="193"/>
                    </a:lnTo>
                    <a:lnTo>
                      <a:pt x="280" y="199"/>
                    </a:lnTo>
                    <a:lnTo>
                      <a:pt x="292" y="201"/>
                    </a:lnTo>
                    <a:lnTo>
                      <a:pt x="304" y="199"/>
                    </a:lnTo>
                    <a:lnTo>
                      <a:pt x="314" y="193"/>
                    </a:lnTo>
                    <a:lnTo>
                      <a:pt x="321" y="184"/>
                    </a:lnTo>
                    <a:lnTo>
                      <a:pt x="327" y="192"/>
                    </a:lnTo>
                    <a:lnTo>
                      <a:pt x="335" y="196"/>
                    </a:lnTo>
                    <a:lnTo>
                      <a:pt x="344" y="197"/>
                    </a:lnTo>
                    <a:lnTo>
                      <a:pt x="355" y="196"/>
                    </a:lnTo>
                    <a:lnTo>
                      <a:pt x="363" y="192"/>
                    </a:lnTo>
                    <a:lnTo>
                      <a:pt x="369" y="184"/>
                    </a:lnTo>
                    <a:lnTo>
                      <a:pt x="376" y="193"/>
                    </a:lnTo>
                    <a:lnTo>
                      <a:pt x="386" y="199"/>
                    </a:lnTo>
                    <a:lnTo>
                      <a:pt x="398" y="201"/>
                    </a:lnTo>
                    <a:lnTo>
                      <a:pt x="410" y="199"/>
                    </a:lnTo>
                    <a:lnTo>
                      <a:pt x="420" y="193"/>
                    </a:lnTo>
                    <a:lnTo>
                      <a:pt x="427" y="184"/>
                    </a:lnTo>
                    <a:lnTo>
                      <a:pt x="433" y="192"/>
                    </a:lnTo>
                    <a:lnTo>
                      <a:pt x="441" y="196"/>
                    </a:lnTo>
                    <a:lnTo>
                      <a:pt x="450" y="197"/>
                    </a:lnTo>
                    <a:lnTo>
                      <a:pt x="461" y="196"/>
                    </a:lnTo>
                    <a:lnTo>
                      <a:pt x="469" y="192"/>
                    </a:lnTo>
                    <a:lnTo>
                      <a:pt x="475" y="184"/>
                    </a:lnTo>
                    <a:lnTo>
                      <a:pt x="482" y="193"/>
                    </a:lnTo>
                    <a:lnTo>
                      <a:pt x="492" y="199"/>
                    </a:lnTo>
                    <a:lnTo>
                      <a:pt x="504" y="201"/>
                    </a:lnTo>
                    <a:lnTo>
                      <a:pt x="511" y="200"/>
                    </a:lnTo>
                    <a:lnTo>
                      <a:pt x="517" y="199"/>
                    </a:lnTo>
                    <a:lnTo>
                      <a:pt x="517" y="466"/>
                    </a:lnTo>
                    <a:lnTo>
                      <a:pt x="67" y="466"/>
                    </a:lnTo>
                    <a:close/>
                  </a:path>
                </a:pathLst>
              </a:custGeom>
              <a:solidFill>
                <a:schemeClr val="bg1">
                  <a:lumMod val="95000"/>
                </a:schemeClr>
              </a:solidFill>
              <a:ln w="0">
                <a:noFill/>
                <a:prstDash val="solid"/>
                <a:round/>
                <a:headEnd/>
                <a:tailEnd/>
              </a:ln>
            </p:spPr>
            <p:txBody>
              <a:bodyPr/>
              <a:lstStyle/>
              <a:p>
                <a:pPr>
                  <a:defRPr/>
                </a:pPr>
                <a:endParaRPr lang="en-US" dirty="0">
                  <a:latin typeface="Arial" pitchFamily="34" charset="0"/>
                  <a:cs typeface="Times New Roman" pitchFamily="18" charset="0"/>
                </a:endParaRPr>
              </a:p>
            </p:txBody>
          </p:sp>
        </p:grpSp>
      </p:grpSp>
      <p:grpSp>
        <p:nvGrpSpPr>
          <p:cNvPr id="2206" name="Group 2205"/>
          <p:cNvGrpSpPr>
            <a:grpSpLocks/>
          </p:cNvGrpSpPr>
          <p:nvPr/>
        </p:nvGrpSpPr>
        <p:grpSpPr bwMode="auto">
          <a:xfrm>
            <a:off x="4889500" y="1841500"/>
            <a:ext cx="3770313" cy="1077913"/>
            <a:chOff x="4889540" y="1840992"/>
            <a:chExt cx="3769657" cy="1078526"/>
          </a:xfrm>
        </p:grpSpPr>
        <p:sp>
          <p:nvSpPr>
            <p:cNvPr id="18460" name="TextBox 17"/>
            <p:cNvSpPr txBox="1">
              <a:spLocks noChangeArrowheads="1"/>
            </p:cNvSpPr>
            <p:nvPr/>
          </p:nvSpPr>
          <p:spPr bwMode="auto">
            <a:xfrm>
              <a:off x="5980259" y="2180200"/>
              <a:ext cx="2678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000" dirty="0">
                  <a:solidFill>
                    <a:schemeClr val="accent2"/>
                  </a:solidFill>
                </a:rPr>
                <a:t>Key Person Retention</a:t>
              </a:r>
            </a:p>
          </p:txBody>
        </p:sp>
        <p:grpSp>
          <p:nvGrpSpPr>
            <p:cNvPr id="18461" name="Group 2199"/>
            <p:cNvGrpSpPr>
              <a:grpSpLocks/>
            </p:cNvGrpSpPr>
            <p:nvPr/>
          </p:nvGrpSpPr>
          <p:grpSpPr bwMode="auto">
            <a:xfrm>
              <a:off x="4889540" y="1840992"/>
              <a:ext cx="1078528" cy="1078526"/>
              <a:chOff x="4889540" y="1840992"/>
              <a:chExt cx="1078528" cy="1078526"/>
            </a:xfrm>
          </p:grpSpPr>
          <p:sp>
            <p:nvSpPr>
              <p:cNvPr id="36" name="Oval 35"/>
              <p:cNvSpPr/>
              <p:nvPr/>
            </p:nvSpPr>
            <p:spPr>
              <a:xfrm>
                <a:off x="4889540" y="1840992"/>
                <a:ext cx="1079312"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reeform 30"/>
              <p:cNvSpPr>
                <a:spLocks noEditPoints="1"/>
              </p:cNvSpPr>
              <p:nvPr/>
            </p:nvSpPr>
            <p:spPr bwMode="auto">
              <a:xfrm>
                <a:off x="5248252" y="2061780"/>
                <a:ext cx="387282" cy="557529"/>
              </a:xfrm>
              <a:custGeom>
                <a:avLst/>
                <a:gdLst>
                  <a:gd name="T0" fmla="*/ 335 w 366"/>
                  <a:gd name="T1" fmla="*/ 94 h 528"/>
                  <a:gd name="T2" fmla="*/ 326 w 366"/>
                  <a:gd name="T3" fmla="*/ 130 h 528"/>
                  <a:gd name="T4" fmla="*/ 60 w 366"/>
                  <a:gd name="T5" fmla="*/ 136 h 528"/>
                  <a:gd name="T6" fmla="*/ 35 w 366"/>
                  <a:gd name="T7" fmla="*/ 123 h 528"/>
                  <a:gd name="T8" fmla="*/ 45 w 366"/>
                  <a:gd name="T9" fmla="*/ 58 h 528"/>
                  <a:gd name="T10" fmla="*/ 6 w 366"/>
                  <a:gd name="T11" fmla="*/ 60 h 528"/>
                  <a:gd name="T12" fmla="*/ 0 w 366"/>
                  <a:gd name="T13" fmla="*/ 73 h 528"/>
                  <a:gd name="T14" fmla="*/ 3 w 366"/>
                  <a:gd name="T15" fmla="*/ 521 h 528"/>
                  <a:gd name="T16" fmla="*/ 17 w 366"/>
                  <a:gd name="T17" fmla="*/ 528 h 528"/>
                  <a:gd name="T18" fmla="*/ 360 w 366"/>
                  <a:gd name="T19" fmla="*/ 525 h 528"/>
                  <a:gd name="T20" fmla="*/ 366 w 366"/>
                  <a:gd name="T21" fmla="*/ 512 h 528"/>
                  <a:gd name="T22" fmla="*/ 363 w 366"/>
                  <a:gd name="T23" fmla="*/ 64 h 528"/>
                  <a:gd name="T24" fmla="*/ 350 w 366"/>
                  <a:gd name="T25" fmla="*/ 58 h 528"/>
                  <a:gd name="T26" fmla="*/ 318 w 366"/>
                  <a:gd name="T27" fmla="*/ 203 h 528"/>
                  <a:gd name="T28" fmla="*/ 48 w 366"/>
                  <a:gd name="T29" fmla="*/ 226 h 528"/>
                  <a:gd name="T30" fmla="*/ 48 w 366"/>
                  <a:gd name="T31" fmla="*/ 255 h 528"/>
                  <a:gd name="T32" fmla="*/ 318 w 366"/>
                  <a:gd name="T33" fmla="*/ 279 h 528"/>
                  <a:gd name="T34" fmla="*/ 48 w 366"/>
                  <a:gd name="T35" fmla="*/ 279 h 528"/>
                  <a:gd name="T36" fmla="*/ 261 w 366"/>
                  <a:gd name="T37" fmla="*/ 361 h 528"/>
                  <a:gd name="T38" fmla="*/ 244 w 366"/>
                  <a:gd name="T39" fmla="*/ 490 h 528"/>
                  <a:gd name="T40" fmla="*/ 243 w 366"/>
                  <a:gd name="T41" fmla="*/ 448 h 528"/>
                  <a:gd name="T42" fmla="*/ 244 w 366"/>
                  <a:gd name="T43" fmla="*/ 490 h 528"/>
                  <a:gd name="T44" fmla="*/ 310 w 366"/>
                  <a:gd name="T45" fmla="*/ 116 h 528"/>
                  <a:gd name="T46" fmla="*/ 318 w 366"/>
                  <a:gd name="T47" fmla="*/ 109 h 528"/>
                  <a:gd name="T48" fmla="*/ 303 w 366"/>
                  <a:gd name="T49" fmla="*/ 63 h 528"/>
                  <a:gd name="T50" fmla="*/ 281 w 366"/>
                  <a:gd name="T51" fmla="*/ 47 h 528"/>
                  <a:gd name="T52" fmla="*/ 229 w 366"/>
                  <a:gd name="T53" fmla="*/ 44 h 528"/>
                  <a:gd name="T54" fmla="*/ 219 w 366"/>
                  <a:gd name="T55" fmla="*/ 35 h 528"/>
                  <a:gd name="T56" fmla="*/ 213 w 366"/>
                  <a:gd name="T57" fmla="*/ 16 h 528"/>
                  <a:gd name="T58" fmla="*/ 183 w 366"/>
                  <a:gd name="T59" fmla="*/ 0 h 528"/>
                  <a:gd name="T60" fmla="*/ 154 w 366"/>
                  <a:gd name="T61" fmla="*/ 16 h 528"/>
                  <a:gd name="T62" fmla="*/ 146 w 366"/>
                  <a:gd name="T63" fmla="*/ 35 h 528"/>
                  <a:gd name="T64" fmla="*/ 138 w 366"/>
                  <a:gd name="T65" fmla="*/ 44 h 528"/>
                  <a:gd name="T66" fmla="*/ 86 w 366"/>
                  <a:gd name="T67" fmla="*/ 47 h 528"/>
                  <a:gd name="T68" fmla="*/ 62 w 366"/>
                  <a:gd name="T69" fmla="*/ 63 h 528"/>
                  <a:gd name="T70" fmla="*/ 48 w 366"/>
                  <a:gd name="T71" fmla="*/ 109 h 528"/>
                  <a:gd name="T72" fmla="*/ 56 w 366"/>
                  <a:gd name="T73" fmla="*/ 116 h 528"/>
                  <a:gd name="T74" fmla="*/ 188 w 366"/>
                  <a:gd name="T75" fmla="*/ 10 h 528"/>
                  <a:gd name="T76" fmla="*/ 197 w 366"/>
                  <a:gd name="T77" fmla="*/ 20 h 528"/>
                  <a:gd name="T78" fmla="*/ 195 w 366"/>
                  <a:gd name="T79" fmla="*/ 33 h 528"/>
                  <a:gd name="T80" fmla="*/ 183 w 366"/>
                  <a:gd name="T81" fmla="*/ 39 h 528"/>
                  <a:gd name="T82" fmla="*/ 171 w 366"/>
                  <a:gd name="T83" fmla="*/ 33 h 528"/>
                  <a:gd name="T84" fmla="*/ 170 w 366"/>
                  <a:gd name="T85" fmla="*/ 20 h 528"/>
                  <a:gd name="T86" fmla="*/ 179 w 366"/>
                  <a:gd name="T87"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528">
                    <a:moveTo>
                      <a:pt x="350" y="58"/>
                    </a:moveTo>
                    <a:lnTo>
                      <a:pt x="322" y="58"/>
                    </a:lnTo>
                    <a:lnTo>
                      <a:pt x="335" y="94"/>
                    </a:lnTo>
                    <a:lnTo>
                      <a:pt x="337" y="110"/>
                    </a:lnTo>
                    <a:lnTo>
                      <a:pt x="332" y="123"/>
                    </a:lnTo>
                    <a:lnTo>
                      <a:pt x="326" y="130"/>
                    </a:lnTo>
                    <a:lnTo>
                      <a:pt x="316" y="135"/>
                    </a:lnTo>
                    <a:lnTo>
                      <a:pt x="306" y="136"/>
                    </a:lnTo>
                    <a:lnTo>
                      <a:pt x="60" y="136"/>
                    </a:lnTo>
                    <a:lnTo>
                      <a:pt x="51" y="135"/>
                    </a:lnTo>
                    <a:lnTo>
                      <a:pt x="41" y="130"/>
                    </a:lnTo>
                    <a:lnTo>
                      <a:pt x="35" y="123"/>
                    </a:lnTo>
                    <a:lnTo>
                      <a:pt x="30" y="110"/>
                    </a:lnTo>
                    <a:lnTo>
                      <a:pt x="31" y="94"/>
                    </a:lnTo>
                    <a:lnTo>
                      <a:pt x="45" y="58"/>
                    </a:lnTo>
                    <a:lnTo>
                      <a:pt x="17" y="58"/>
                    </a:lnTo>
                    <a:lnTo>
                      <a:pt x="11" y="58"/>
                    </a:lnTo>
                    <a:lnTo>
                      <a:pt x="6" y="60"/>
                    </a:lnTo>
                    <a:lnTo>
                      <a:pt x="3" y="64"/>
                    </a:lnTo>
                    <a:lnTo>
                      <a:pt x="1" y="68"/>
                    </a:lnTo>
                    <a:lnTo>
                      <a:pt x="0" y="73"/>
                    </a:lnTo>
                    <a:lnTo>
                      <a:pt x="0" y="512"/>
                    </a:lnTo>
                    <a:lnTo>
                      <a:pt x="1" y="517"/>
                    </a:lnTo>
                    <a:lnTo>
                      <a:pt x="3" y="521"/>
                    </a:lnTo>
                    <a:lnTo>
                      <a:pt x="6" y="525"/>
                    </a:lnTo>
                    <a:lnTo>
                      <a:pt x="11" y="526"/>
                    </a:lnTo>
                    <a:lnTo>
                      <a:pt x="17" y="528"/>
                    </a:lnTo>
                    <a:lnTo>
                      <a:pt x="350" y="528"/>
                    </a:lnTo>
                    <a:lnTo>
                      <a:pt x="356" y="526"/>
                    </a:lnTo>
                    <a:lnTo>
                      <a:pt x="360" y="525"/>
                    </a:lnTo>
                    <a:lnTo>
                      <a:pt x="363" y="521"/>
                    </a:lnTo>
                    <a:lnTo>
                      <a:pt x="366" y="517"/>
                    </a:lnTo>
                    <a:lnTo>
                      <a:pt x="366" y="512"/>
                    </a:lnTo>
                    <a:lnTo>
                      <a:pt x="366" y="73"/>
                    </a:lnTo>
                    <a:lnTo>
                      <a:pt x="366" y="68"/>
                    </a:lnTo>
                    <a:lnTo>
                      <a:pt x="363" y="64"/>
                    </a:lnTo>
                    <a:lnTo>
                      <a:pt x="360" y="60"/>
                    </a:lnTo>
                    <a:lnTo>
                      <a:pt x="356" y="58"/>
                    </a:lnTo>
                    <a:lnTo>
                      <a:pt x="350" y="58"/>
                    </a:lnTo>
                    <a:close/>
                    <a:moveTo>
                      <a:pt x="48" y="174"/>
                    </a:moveTo>
                    <a:lnTo>
                      <a:pt x="318" y="174"/>
                    </a:lnTo>
                    <a:lnTo>
                      <a:pt x="318" y="203"/>
                    </a:lnTo>
                    <a:lnTo>
                      <a:pt x="48" y="203"/>
                    </a:lnTo>
                    <a:lnTo>
                      <a:pt x="48" y="174"/>
                    </a:lnTo>
                    <a:close/>
                    <a:moveTo>
                      <a:pt x="48" y="226"/>
                    </a:moveTo>
                    <a:lnTo>
                      <a:pt x="261" y="226"/>
                    </a:lnTo>
                    <a:lnTo>
                      <a:pt x="261" y="255"/>
                    </a:lnTo>
                    <a:lnTo>
                      <a:pt x="48" y="255"/>
                    </a:lnTo>
                    <a:lnTo>
                      <a:pt x="48" y="226"/>
                    </a:lnTo>
                    <a:close/>
                    <a:moveTo>
                      <a:pt x="48" y="279"/>
                    </a:moveTo>
                    <a:lnTo>
                      <a:pt x="318" y="279"/>
                    </a:lnTo>
                    <a:lnTo>
                      <a:pt x="318" y="308"/>
                    </a:lnTo>
                    <a:lnTo>
                      <a:pt x="48" y="308"/>
                    </a:lnTo>
                    <a:lnTo>
                      <a:pt x="48" y="279"/>
                    </a:lnTo>
                    <a:close/>
                    <a:moveTo>
                      <a:pt x="48" y="331"/>
                    </a:moveTo>
                    <a:lnTo>
                      <a:pt x="261" y="331"/>
                    </a:lnTo>
                    <a:lnTo>
                      <a:pt x="261" y="361"/>
                    </a:lnTo>
                    <a:lnTo>
                      <a:pt x="48" y="361"/>
                    </a:lnTo>
                    <a:lnTo>
                      <a:pt x="48" y="331"/>
                    </a:lnTo>
                    <a:close/>
                    <a:moveTo>
                      <a:pt x="244" y="490"/>
                    </a:moveTo>
                    <a:lnTo>
                      <a:pt x="195" y="436"/>
                    </a:lnTo>
                    <a:lnTo>
                      <a:pt x="204" y="423"/>
                    </a:lnTo>
                    <a:lnTo>
                      <a:pt x="243" y="448"/>
                    </a:lnTo>
                    <a:lnTo>
                      <a:pt x="306" y="385"/>
                    </a:lnTo>
                    <a:lnTo>
                      <a:pt x="322" y="393"/>
                    </a:lnTo>
                    <a:lnTo>
                      <a:pt x="244" y="490"/>
                    </a:lnTo>
                    <a:close/>
                    <a:moveTo>
                      <a:pt x="60" y="116"/>
                    </a:moveTo>
                    <a:lnTo>
                      <a:pt x="306" y="116"/>
                    </a:lnTo>
                    <a:lnTo>
                      <a:pt x="310" y="116"/>
                    </a:lnTo>
                    <a:lnTo>
                      <a:pt x="314" y="115"/>
                    </a:lnTo>
                    <a:lnTo>
                      <a:pt x="316" y="113"/>
                    </a:lnTo>
                    <a:lnTo>
                      <a:pt x="318" y="109"/>
                    </a:lnTo>
                    <a:lnTo>
                      <a:pt x="318" y="106"/>
                    </a:lnTo>
                    <a:lnTo>
                      <a:pt x="318" y="101"/>
                    </a:lnTo>
                    <a:lnTo>
                      <a:pt x="303" y="63"/>
                    </a:lnTo>
                    <a:lnTo>
                      <a:pt x="298" y="55"/>
                    </a:lnTo>
                    <a:lnTo>
                      <a:pt x="290" y="50"/>
                    </a:lnTo>
                    <a:lnTo>
                      <a:pt x="281" y="47"/>
                    </a:lnTo>
                    <a:lnTo>
                      <a:pt x="239" y="47"/>
                    </a:lnTo>
                    <a:lnTo>
                      <a:pt x="234" y="47"/>
                    </a:lnTo>
                    <a:lnTo>
                      <a:pt x="229" y="44"/>
                    </a:lnTo>
                    <a:lnTo>
                      <a:pt x="225" y="42"/>
                    </a:lnTo>
                    <a:lnTo>
                      <a:pt x="221" y="39"/>
                    </a:lnTo>
                    <a:lnTo>
                      <a:pt x="219" y="35"/>
                    </a:lnTo>
                    <a:lnTo>
                      <a:pt x="218" y="31"/>
                    </a:lnTo>
                    <a:lnTo>
                      <a:pt x="217" y="25"/>
                    </a:lnTo>
                    <a:lnTo>
                      <a:pt x="213" y="16"/>
                    </a:lnTo>
                    <a:lnTo>
                      <a:pt x="206" y="8"/>
                    </a:lnTo>
                    <a:lnTo>
                      <a:pt x="196" y="1"/>
                    </a:lnTo>
                    <a:lnTo>
                      <a:pt x="183" y="0"/>
                    </a:lnTo>
                    <a:lnTo>
                      <a:pt x="170" y="1"/>
                    </a:lnTo>
                    <a:lnTo>
                      <a:pt x="161" y="8"/>
                    </a:lnTo>
                    <a:lnTo>
                      <a:pt x="154" y="16"/>
                    </a:lnTo>
                    <a:lnTo>
                      <a:pt x="150" y="25"/>
                    </a:lnTo>
                    <a:lnTo>
                      <a:pt x="147" y="31"/>
                    </a:lnTo>
                    <a:lnTo>
                      <a:pt x="146" y="35"/>
                    </a:lnTo>
                    <a:lnTo>
                      <a:pt x="145" y="39"/>
                    </a:lnTo>
                    <a:lnTo>
                      <a:pt x="142" y="42"/>
                    </a:lnTo>
                    <a:lnTo>
                      <a:pt x="138" y="44"/>
                    </a:lnTo>
                    <a:lnTo>
                      <a:pt x="133" y="47"/>
                    </a:lnTo>
                    <a:lnTo>
                      <a:pt x="127" y="47"/>
                    </a:lnTo>
                    <a:lnTo>
                      <a:pt x="86" y="47"/>
                    </a:lnTo>
                    <a:lnTo>
                      <a:pt x="77" y="50"/>
                    </a:lnTo>
                    <a:lnTo>
                      <a:pt x="68" y="55"/>
                    </a:lnTo>
                    <a:lnTo>
                      <a:pt x="62" y="63"/>
                    </a:lnTo>
                    <a:lnTo>
                      <a:pt x="49" y="101"/>
                    </a:lnTo>
                    <a:lnTo>
                      <a:pt x="48" y="106"/>
                    </a:lnTo>
                    <a:lnTo>
                      <a:pt x="48" y="109"/>
                    </a:lnTo>
                    <a:lnTo>
                      <a:pt x="51" y="113"/>
                    </a:lnTo>
                    <a:lnTo>
                      <a:pt x="53" y="115"/>
                    </a:lnTo>
                    <a:lnTo>
                      <a:pt x="56" y="116"/>
                    </a:lnTo>
                    <a:lnTo>
                      <a:pt x="60" y="116"/>
                    </a:lnTo>
                    <a:close/>
                    <a:moveTo>
                      <a:pt x="183" y="9"/>
                    </a:moveTo>
                    <a:lnTo>
                      <a:pt x="188" y="10"/>
                    </a:lnTo>
                    <a:lnTo>
                      <a:pt x="191" y="12"/>
                    </a:lnTo>
                    <a:lnTo>
                      <a:pt x="195" y="16"/>
                    </a:lnTo>
                    <a:lnTo>
                      <a:pt x="197" y="20"/>
                    </a:lnTo>
                    <a:lnTo>
                      <a:pt x="197" y="24"/>
                    </a:lnTo>
                    <a:lnTo>
                      <a:pt x="197" y="29"/>
                    </a:lnTo>
                    <a:lnTo>
                      <a:pt x="195" y="33"/>
                    </a:lnTo>
                    <a:lnTo>
                      <a:pt x="191" y="35"/>
                    </a:lnTo>
                    <a:lnTo>
                      <a:pt x="188" y="38"/>
                    </a:lnTo>
                    <a:lnTo>
                      <a:pt x="183" y="39"/>
                    </a:lnTo>
                    <a:lnTo>
                      <a:pt x="179" y="38"/>
                    </a:lnTo>
                    <a:lnTo>
                      <a:pt x="175" y="35"/>
                    </a:lnTo>
                    <a:lnTo>
                      <a:pt x="171" y="33"/>
                    </a:lnTo>
                    <a:lnTo>
                      <a:pt x="170" y="29"/>
                    </a:lnTo>
                    <a:lnTo>
                      <a:pt x="168" y="24"/>
                    </a:lnTo>
                    <a:lnTo>
                      <a:pt x="170" y="20"/>
                    </a:lnTo>
                    <a:lnTo>
                      <a:pt x="171" y="16"/>
                    </a:lnTo>
                    <a:lnTo>
                      <a:pt x="175" y="12"/>
                    </a:lnTo>
                    <a:lnTo>
                      <a:pt x="179" y="10"/>
                    </a:lnTo>
                    <a:lnTo>
                      <a:pt x="183" y="9"/>
                    </a:lnTo>
                    <a:close/>
                  </a:path>
                </a:pathLst>
              </a:custGeom>
              <a:solidFill>
                <a:schemeClr val="bg1">
                  <a:lumMod val="95000"/>
                </a:schemeClr>
              </a:solidFill>
              <a:ln w="0">
                <a:noFill/>
                <a:prstDash val="solid"/>
                <a:round/>
                <a:headEnd/>
                <a:tailEnd/>
              </a:ln>
            </p:spPr>
            <p:txBody>
              <a:bodyPr/>
              <a:lstStyle/>
              <a:p>
                <a:pPr>
                  <a:defRPr/>
                </a:pPr>
                <a:endParaRPr lang="en-US" dirty="0">
                  <a:latin typeface="Arial" pitchFamily="34" charset="0"/>
                  <a:cs typeface="Times New Roman" pitchFamily="18" charset="0"/>
                </a:endParaRPr>
              </a:p>
            </p:txBody>
          </p:sp>
        </p:grpSp>
      </p:grpSp>
      <p:grpSp>
        <p:nvGrpSpPr>
          <p:cNvPr id="2211" name="Group 2210"/>
          <p:cNvGrpSpPr>
            <a:grpSpLocks/>
          </p:cNvGrpSpPr>
          <p:nvPr/>
        </p:nvGrpSpPr>
        <p:grpSpPr bwMode="auto">
          <a:xfrm>
            <a:off x="328613" y="1841500"/>
            <a:ext cx="3902075" cy="1077913"/>
            <a:chOff x="329184" y="1840992"/>
            <a:chExt cx="3900897" cy="1078526"/>
          </a:xfrm>
        </p:grpSpPr>
        <p:sp>
          <p:nvSpPr>
            <p:cNvPr id="18453" name="TextBox 47"/>
            <p:cNvSpPr txBox="1">
              <a:spLocks noChangeArrowheads="1"/>
            </p:cNvSpPr>
            <p:nvPr/>
          </p:nvSpPr>
          <p:spPr bwMode="auto">
            <a:xfrm>
              <a:off x="329184" y="1872423"/>
              <a:ext cx="28101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2000" dirty="0">
                  <a:solidFill>
                    <a:schemeClr val="accent2"/>
                  </a:solidFill>
                </a:rPr>
                <a:t>Protection and Potential for Personal Accumulation</a:t>
              </a:r>
            </a:p>
          </p:txBody>
        </p:sp>
        <p:grpSp>
          <p:nvGrpSpPr>
            <p:cNvPr id="18454" name="Group 2204"/>
            <p:cNvGrpSpPr>
              <a:grpSpLocks/>
            </p:cNvGrpSpPr>
            <p:nvPr/>
          </p:nvGrpSpPr>
          <p:grpSpPr bwMode="auto">
            <a:xfrm>
              <a:off x="3151553" y="1840992"/>
              <a:ext cx="1078528" cy="1078526"/>
              <a:chOff x="3151553" y="1840992"/>
              <a:chExt cx="1078528" cy="1078526"/>
            </a:xfrm>
          </p:grpSpPr>
          <p:sp>
            <p:nvSpPr>
              <p:cNvPr id="26" name="Oval 25"/>
              <p:cNvSpPr/>
              <p:nvPr/>
            </p:nvSpPr>
            <p:spPr>
              <a:xfrm>
                <a:off x="3150907" y="1840992"/>
                <a:ext cx="1079174"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456" name="Group 2145"/>
              <p:cNvGrpSpPr>
                <a:grpSpLocks/>
              </p:cNvGrpSpPr>
              <p:nvPr/>
            </p:nvGrpSpPr>
            <p:grpSpPr bwMode="auto">
              <a:xfrm>
                <a:off x="3429800" y="2119238"/>
                <a:ext cx="522034" cy="522034"/>
                <a:chOff x="10790842" y="7515480"/>
                <a:chExt cx="1016000" cy="1016000"/>
              </a:xfrm>
            </p:grpSpPr>
            <p:sp>
              <p:nvSpPr>
                <p:cNvPr id="290" name="Freeform 73"/>
                <p:cNvSpPr>
                  <a:spLocks/>
                </p:cNvSpPr>
                <p:nvPr/>
              </p:nvSpPr>
              <p:spPr bwMode="auto">
                <a:xfrm>
                  <a:off x="10788575" y="7514944"/>
                  <a:ext cx="1019275" cy="1017071"/>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1">
                    <a:lumMod val="95000"/>
                  </a:schemeClr>
                </a:solidFill>
                <a:ln w="0">
                  <a:noFill/>
                  <a:prstDash val="solid"/>
                  <a:round/>
                  <a:headEnd/>
                  <a:tailEnd/>
                </a:ln>
              </p:spPr>
              <p:txBody>
                <a:bodyPr/>
                <a:lstStyle/>
                <a:p>
                  <a:pPr>
                    <a:defRPr/>
                  </a:pPr>
                  <a:endParaRPr lang="en-US" dirty="0">
                    <a:latin typeface="Arial" pitchFamily="34" charset="0"/>
                    <a:cs typeface="Times New Roman" pitchFamily="18" charset="0"/>
                  </a:endParaRPr>
                </a:p>
              </p:txBody>
            </p:sp>
            <p:sp>
              <p:nvSpPr>
                <p:cNvPr id="291" name="Freeform 74"/>
                <p:cNvSpPr>
                  <a:spLocks/>
                </p:cNvSpPr>
                <p:nvPr/>
              </p:nvSpPr>
              <p:spPr bwMode="auto">
                <a:xfrm>
                  <a:off x="10967721" y="7731343"/>
                  <a:ext cx="775267" cy="624464"/>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1">
                    <a:lumMod val="95000"/>
                  </a:schemeClr>
                </a:solidFill>
                <a:ln w="0">
                  <a:noFill/>
                  <a:prstDash val="solid"/>
                  <a:round/>
                  <a:headEnd/>
                  <a:tailEnd/>
                </a:ln>
              </p:spPr>
              <p:txBody>
                <a:bodyPr/>
                <a:lstStyle/>
                <a:p>
                  <a:pPr>
                    <a:defRPr/>
                  </a:pPr>
                  <a:endParaRPr lang="en-US" dirty="0">
                    <a:latin typeface="Arial" pitchFamily="34" charset="0"/>
                    <a:cs typeface="Times New Roman" pitchFamily="18" charset="0"/>
                  </a:endParaRPr>
                </a:p>
              </p:txBody>
            </p:sp>
            <p:sp>
              <p:nvSpPr>
                <p:cNvPr id="292" name="Freeform 75"/>
                <p:cNvSpPr>
                  <a:spLocks/>
                </p:cNvSpPr>
                <p:nvPr/>
              </p:nvSpPr>
              <p:spPr bwMode="auto">
                <a:xfrm>
                  <a:off x="10967721" y="7552041"/>
                  <a:ext cx="716581" cy="531722"/>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1">
                    <a:lumMod val="95000"/>
                  </a:schemeClr>
                </a:solidFill>
                <a:ln w="0">
                  <a:noFill/>
                  <a:prstDash val="solid"/>
                  <a:round/>
                  <a:headEnd/>
                  <a:tailEnd/>
                </a:ln>
              </p:spPr>
              <p:txBody>
                <a:bodyPr/>
                <a:lstStyle/>
                <a:p>
                  <a:pPr>
                    <a:defRPr/>
                  </a:pPr>
                  <a:endParaRPr lang="en-US" dirty="0">
                    <a:latin typeface="Arial" pitchFamily="34" charset="0"/>
                    <a:cs typeface="Times New Roman" pitchFamily="18" charset="0"/>
                  </a:endParaRPr>
                </a:p>
              </p:txBody>
            </p:sp>
          </p:grpSp>
        </p:grpSp>
      </p:grpSp>
      <p:grpSp>
        <p:nvGrpSpPr>
          <p:cNvPr id="2209" name="Group 2208"/>
          <p:cNvGrpSpPr>
            <a:grpSpLocks/>
          </p:cNvGrpSpPr>
          <p:nvPr/>
        </p:nvGrpSpPr>
        <p:grpSpPr bwMode="auto">
          <a:xfrm>
            <a:off x="1390650" y="4851400"/>
            <a:ext cx="2840038" cy="1077913"/>
            <a:chOff x="1389888" y="4851273"/>
            <a:chExt cx="2840193" cy="1078526"/>
          </a:xfrm>
        </p:grpSpPr>
        <p:sp>
          <p:nvSpPr>
            <p:cNvPr id="18445" name="TextBox 45"/>
            <p:cNvSpPr txBox="1">
              <a:spLocks noChangeArrowheads="1"/>
            </p:cNvSpPr>
            <p:nvPr/>
          </p:nvSpPr>
          <p:spPr bwMode="auto">
            <a:xfrm>
              <a:off x="1389888" y="5191040"/>
              <a:ext cx="1749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2000" dirty="0">
                  <a:solidFill>
                    <a:schemeClr val="accent2"/>
                  </a:solidFill>
                </a:rPr>
                <a:t>Tax Concerns</a:t>
              </a:r>
            </a:p>
          </p:txBody>
        </p:sp>
        <p:grpSp>
          <p:nvGrpSpPr>
            <p:cNvPr id="18446" name="Group 2202"/>
            <p:cNvGrpSpPr>
              <a:grpSpLocks/>
            </p:cNvGrpSpPr>
            <p:nvPr/>
          </p:nvGrpSpPr>
          <p:grpSpPr bwMode="auto">
            <a:xfrm>
              <a:off x="3151553" y="4851273"/>
              <a:ext cx="1078528" cy="1078526"/>
              <a:chOff x="3151553" y="4851273"/>
              <a:chExt cx="1078528" cy="1078526"/>
            </a:xfrm>
          </p:grpSpPr>
          <p:sp>
            <p:nvSpPr>
              <p:cNvPr id="30" name="Oval 29"/>
              <p:cNvSpPr/>
              <p:nvPr/>
            </p:nvSpPr>
            <p:spPr>
              <a:xfrm>
                <a:off x="3152109" y="4851273"/>
                <a:ext cx="1077972"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448" name="Group 2198"/>
              <p:cNvGrpSpPr>
                <a:grpSpLocks/>
              </p:cNvGrpSpPr>
              <p:nvPr/>
            </p:nvGrpSpPr>
            <p:grpSpPr bwMode="auto">
              <a:xfrm>
                <a:off x="3447444" y="5122691"/>
                <a:ext cx="545474" cy="560732"/>
                <a:chOff x="10071101" y="2132013"/>
                <a:chExt cx="908050" cy="933450"/>
              </a:xfrm>
            </p:grpSpPr>
            <p:sp>
              <p:nvSpPr>
                <p:cNvPr id="18449" name="Freeform 272"/>
                <p:cNvSpPr>
                  <a:spLocks/>
                </p:cNvSpPr>
                <p:nvPr/>
              </p:nvSpPr>
              <p:spPr bwMode="auto">
                <a:xfrm>
                  <a:off x="10071101" y="2132013"/>
                  <a:ext cx="788988" cy="933450"/>
                </a:xfrm>
                <a:custGeom>
                  <a:avLst/>
                  <a:gdLst>
                    <a:gd name="T0" fmla="*/ 42863 w 497"/>
                    <a:gd name="T1" fmla="*/ 0 h 588"/>
                    <a:gd name="T2" fmla="*/ 514350 w 497"/>
                    <a:gd name="T3" fmla="*/ 0 h 588"/>
                    <a:gd name="T4" fmla="*/ 788988 w 497"/>
                    <a:gd name="T5" fmla="*/ 274638 h 588"/>
                    <a:gd name="T6" fmla="*/ 788988 w 497"/>
                    <a:gd name="T7" fmla="*/ 447675 h 588"/>
                    <a:gd name="T8" fmla="*/ 788988 w 497"/>
                    <a:gd name="T9" fmla="*/ 447675 h 588"/>
                    <a:gd name="T10" fmla="*/ 701675 w 497"/>
                    <a:gd name="T11" fmla="*/ 534988 h 588"/>
                    <a:gd name="T12" fmla="*/ 701675 w 497"/>
                    <a:gd name="T13" fmla="*/ 279400 h 588"/>
                    <a:gd name="T14" fmla="*/ 554038 w 497"/>
                    <a:gd name="T15" fmla="*/ 279400 h 588"/>
                    <a:gd name="T16" fmla="*/ 533400 w 497"/>
                    <a:gd name="T17" fmla="*/ 273050 h 588"/>
                    <a:gd name="T18" fmla="*/ 517525 w 497"/>
                    <a:gd name="T19" fmla="*/ 255588 h 588"/>
                    <a:gd name="T20" fmla="*/ 511175 w 497"/>
                    <a:gd name="T21" fmla="*/ 234950 h 588"/>
                    <a:gd name="T22" fmla="*/ 511175 w 497"/>
                    <a:gd name="T23" fmla="*/ 87313 h 588"/>
                    <a:gd name="T24" fmla="*/ 87313 w 497"/>
                    <a:gd name="T25" fmla="*/ 87313 h 588"/>
                    <a:gd name="T26" fmla="*/ 87313 w 497"/>
                    <a:gd name="T27" fmla="*/ 846138 h 588"/>
                    <a:gd name="T28" fmla="*/ 701675 w 497"/>
                    <a:gd name="T29" fmla="*/ 846138 h 588"/>
                    <a:gd name="T30" fmla="*/ 701675 w 497"/>
                    <a:gd name="T31" fmla="*/ 823913 h 588"/>
                    <a:gd name="T32" fmla="*/ 709613 w 497"/>
                    <a:gd name="T33" fmla="*/ 814388 h 588"/>
                    <a:gd name="T34" fmla="*/ 788988 w 497"/>
                    <a:gd name="T35" fmla="*/ 736600 h 588"/>
                    <a:gd name="T36" fmla="*/ 788988 w 497"/>
                    <a:gd name="T37" fmla="*/ 889000 h 588"/>
                    <a:gd name="T38" fmla="*/ 782638 w 497"/>
                    <a:gd name="T39" fmla="*/ 911225 h 588"/>
                    <a:gd name="T40" fmla="*/ 768350 w 497"/>
                    <a:gd name="T41" fmla="*/ 927100 h 588"/>
                    <a:gd name="T42" fmla="*/ 746125 w 497"/>
                    <a:gd name="T43" fmla="*/ 933450 h 588"/>
                    <a:gd name="T44" fmla="*/ 42863 w 497"/>
                    <a:gd name="T45" fmla="*/ 933450 h 588"/>
                    <a:gd name="T46" fmla="*/ 22225 w 497"/>
                    <a:gd name="T47" fmla="*/ 927100 h 588"/>
                    <a:gd name="T48" fmla="*/ 6350 w 497"/>
                    <a:gd name="T49" fmla="*/ 911225 h 588"/>
                    <a:gd name="T50" fmla="*/ 0 w 497"/>
                    <a:gd name="T51" fmla="*/ 889000 h 588"/>
                    <a:gd name="T52" fmla="*/ 0 w 497"/>
                    <a:gd name="T53" fmla="*/ 44450 h 588"/>
                    <a:gd name="T54" fmla="*/ 6350 w 497"/>
                    <a:gd name="T55" fmla="*/ 20638 h 588"/>
                    <a:gd name="T56" fmla="*/ 22225 w 497"/>
                    <a:gd name="T57" fmla="*/ 6350 h 588"/>
                    <a:gd name="T58" fmla="*/ 42863 w 497"/>
                    <a:gd name="T59" fmla="*/ 0 h 5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88">
                      <a:moveTo>
                        <a:pt x="27" y="0"/>
                      </a:moveTo>
                      <a:lnTo>
                        <a:pt x="324" y="0"/>
                      </a:lnTo>
                      <a:lnTo>
                        <a:pt x="497" y="173"/>
                      </a:lnTo>
                      <a:lnTo>
                        <a:pt x="497" y="282"/>
                      </a:lnTo>
                      <a:lnTo>
                        <a:pt x="442" y="337"/>
                      </a:lnTo>
                      <a:lnTo>
                        <a:pt x="442" y="176"/>
                      </a:lnTo>
                      <a:lnTo>
                        <a:pt x="349" y="176"/>
                      </a:lnTo>
                      <a:lnTo>
                        <a:pt x="336" y="172"/>
                      </a:lnTo>
                      <a:lnTo>
                        <a:pt x="326" y="161"/>
                      </a:lnTo>
                      <a:lnTo>
                        <a:pt x="322" y="148"/>
                      </a:lnTo>
                      <a:lnTo>
                        <a:pt x="322" y="55"/>
                      </a:lnTo>
                      <a:lnTo>
                        <a:pt x="55" y="55"/>
                      </a:lnTo>
                      <a:lnTo>
                        <a:pt x="55" y="533"/>
                      </a:lnTo>
                      <a:lnTo>
                        <a:pt x="442" y="533"/>
                      </a:lnTo>
                      <a:lnTo>
                        <a:pt x="442" y="519"/>
                      </a:lnTo>
                      <a:lnTo>
                        <a:pt x="447" y="513"/>
                      </a:lnTo>
                      <a:lnTo>
                        <a:pt x="497" y="464"/>
                      </a:lnTo>
                      <a:lnTo>
                        <a:pt x="497" y="560"/>
                      </a:lnTo>
                      <a:lnTo>
                        <a:pt x="493" y="574"/>
                      </a:lnTo>
                      <a:lnTo>
                        <a:pt x="484" y="584"/>
                      </a:lnTo>
                      <a:lnTo>
                        <a:pt x="470" y="588"/>
                      </a:lnTo>
                      <a:lnTo>
                        <a:pt x="27" y="588"/>
                      </a:lnTo>
                      <a:lnTo>
                        <a:pt x="14" y="584"/>
                      </a:lnTo>
                      <a:lnTo>
                        <a:pt x="4" y="574"/>
                      </a:lnTo>
                      <a:lnTo>
                        <a:pt x="0" y="560"/>
                      </a:lnTo>
                      <a:lnTo>
                        <a:pt x="0" y="28"/>
                      </a:lnTo>
                      <a:lnTo>
                        <a:pt x="4" y="13"/>
                      </a:lnTo>
                      <a:lnTo>
                        <a:pt x="14" y="4"/>
                      </a:lnTo>
                      <a:lnTo>
                        <a:pt x="27"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450" name="Freeform 273"/>
                <p:cNvSpPr>
                  <a:spLocks/>
                </p:cNvSpPr>
                <p:nvPr/>
              </p:nvSpPr>
              <p:spPr bwMode="auto">
                <a:xfrm>
                  <a:off x="10656888" y="2606675"/>
                  <a:ext cx="322263" cy="319088"/>
                </a:xfrm>
                <a:custGeom>
                  <a:avLst/>
                  <a:gdLst>
                    <a:gd name="T0" fmla="*/ 230188 w 203"/>
                    <a:gd name="T1" fmla="*/ 0 h 201"/>
                    <a:gd name="T2" fmla="*/ 322263 w 203"/>
                    <a:gd name="T3" fmla="*/ 90488 h 201"/>
                    <a:gd name="T4" fmla="*/ 96838 w 203"/>
                    <a:gd name="T5" fmla="*/ 312738 h 201"/>
                    <a:gd name="T6" fmla="*/ 0 w 203"/>
                    <a:gd name="T7" fmla="*/ 319088 h 201"/>
                    <a:gd name="T8" fmla="*/ 6350 w 203"/>
                    <a:gd name="T9" fmla="*/ 222250 h 201"/>
                    <a:gd name="T10" fmla="*/ 230188 w 203"/>
                    <a:gd name="T11" fmla="*/ 0 h 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 h="201">
                      <a:moveTo>
                        <a:pt x="145" y="0"/>
                      </a:moveTo>
                      <a:lnTo>
                        <a:pt x="203" y="57"/>
                      </a:lnTo>
                      <a:lnTo>
                        <a:pt x="61" y="197"/>
                      </a:lnTo>
                      <a:lnTo>
                        <a:pt x="0" y="201"/>
                      </a:lnTo>
                      <a:lnTo>
                        <a:pt x="4" y="140"/>
                      </a:lnTo>
                      <a:lnTo>
                        <a:pt x="145"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451" name="Freeform 274"/>
                <p:cNvSpPr>
                  <a:spLocks/>
                </p:cNvSpPr>
                <p:nvPr/>
              </p:nvSpPr>
              <p:spPr bwMode="auto">
                <a:xfrm>
                  <a:off x="10199688" y="2493963"/>
                  <a:ext cx="180975" cy="222250"/>
                </a:xfrm>
                <a:custGeom>
                  <a:avLst/>
                  <a:gdLst>
                    <a:gd name="T0" fmla="*/ 12700 w 114"/>
                    <a:gd name="T1" fmla="*/ 0 h 140"/>
                    <a:gd name="T2" fmla="*/ 168275 w 114"/>
                    <a:gd name="T3" fmla="*/ 0 h 140"/>
                    <a:gd name="T4" fmla="*/ 171450 w 114"/>
                    <a:gd name="T5" fmla="*/ 0 h 140"/>
                    <a:gd name="T6" fmla="*/ 176213 w 114"/>
                    <a:gd name="T7" fmla="*/ 4763 h 140"/>
                    <a:gd name="T8" fmla="*/ 180975 w 114"/>
                    <a:gd name="T9" fmla="*/ 7938 h 140"/>
                    <a:gd name="T10" fmla="*/ 180975 w 114"/>
                    <a:gd name="T11" fmla="*/ 12700 h 140"/>
                    <a:gd name="T12" fmla="*/ 180975 w 114"/>
                    <a:gd name="T13" fmla="*/ 34925 h 140"/>
                    <a:gd name="T14" fmla="*/ 180975 w 114"/>
                    <a:gd name="T15" fmla="*/ 39688 h 140"/>
                    <a:gd name="T16" fmla="*/ 176213 w 114"/>
                    <a:gd name="T17" fmla="*/ 42863 h 140"/>
                    <a:gd name="T18" fmla="*/ 171450 w 114"/>
                    <a:gd name="T19" fmla="*/ 47625 h 140"/>
                    <a:gd name="T20" fmla="*/ 168275 w 114"/>
                    <a:gd name="T21" fmla="*/ 47625 h 140"/>
                    <a:gd name="T22" fmla="*/ 115888 w 114"/>
                    <a:gd name="T23" fmla="*/ 47625 h 140"/>
                    <a:gd name="T24" fmla="*/ 115888 w 114"/>
                    <a:gd name="T25" fmla="*/ 209550 h 140"/>
                    <a:gd name="T26" fmla="*/ 114300 w 114"/>
                    <a:gd name="T27" fmla="*/ 214313 h 140"/>
                    <a:gd name="T28" fmla="*/ 111125 w 114"/>
                    <a:gd name="T29" fmla="*/ 217488 h 140"/>
                    <a:gd name="T30" fmla="*/ 107950 w 114"/>
                    <a:gd name="T31" fmla="*/ 222250 h 140"/>
                    <a:gd name="T32" fmla="*/ 103188 w 114"/>
                    <a:gd name="T33" fmla="*/ 222250 h 140"/>
                    <a:gd name="T34" fmla="*/ 76200 w 114"/>
                    <a:gd name="T35" fmla="*/ 222250 h 140"/>
                    <a:gd name="T36" fmla="*/ 73025 w 114"/>
                    <a:gd name="T37" fmla="*/ 222250 h 140"/>
                    <a:gd name="T38" fmla="*/ 68263 w 114"/>
                    <a:gd name="T39" fmla="*/ 217488 h 140"/>
                    <a:gd name="T40" fmla="*/ 66675 w 114"/>
                    <a:gd name="T41" fmla="*/ 214313 h 140"/>
                    <a:gd name="T42" fmla="*/ 63500 w 114"/>
                    <a:gd name="T43" fmla="*/ 209550 h 140"/>
                    <a:gd name="T44" fmla="*/ 63500 w 114"/>
                    <a:gd name="T45" fmla="*/ 47625 h 140"/>
                    <a:gd name="T46" fmla="*/ 12700 w 114"/>
                    <a:gd name="T47" fmla="*/ 47625 h 140"/>
                    <a:gd name="T48" fmla="*/ 6350 w 114"/>
                    <a:gd name="T49" fmla="*/ 47625 h 140"/>
                    <a:gd name="T50" fmla="*/ 3175 w 114"/>
                    <a:gd name="T51" fmla="*/ 42863 h 140"/>
                    <a:gd name="T52" fmla="*/ 0 w 114"/>
                    <a:gd name="T53" fmla="*/ 39688 h 140"/>
                    <a:gd name="T54" fmla="*/ 0 w 114"/>
                    <a:gd name="T55" fmla="*/ 34925 h 140"/>
                    <a:gd name="T56" fmla="*/ 0 w 114"/>
                    <a:gd name="T57" fmla="*/ 12700 h 140"/>
                    <a:gd name="T58" fmla="*/ 0 w 114"/>
                    <a:gd name="T59" fmla="*/ 7938 h 140"/>
                    <a:gd name="T60" fmla="*/ 3175 w 114"/>
                    <a:gd name="T61" fmla="*/ 4763 h 140"/>
                    <a:gd name="T62" fmla="*/ 6350 w 114"/>
                    <a:gd name="T63" fmla="*/ 0 h 140"/>
                    <a:gd name="T64" fmla="*/ 12700 w 114"/>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40">
                      <a:moveTo>
                        <a:pt x="8" y="0"/>
                      </a:moveTo>
                      <a:lnTo>
                        <a:pt x="106" y="0"/>
                      </a:lnTo>
                      <a:lnTo>
                        <a:pt x="108" y="0"/>
                      </a:lnTo>
                      <a:lnTo>
                        <a:pt x="111" y="3"/>
                      </a:lnTo>
                      <a:lnTo>
                        <a:pt x="114" y="5"/>
                      </a:lnTo>
                      <a:lnTo>
                        <a:pt x="114" y="8"/>
                      </a:lnTo>
                      <a:lnTo>
                        <a:pt x="114" y="22"/>
                      </a:lnTo>
                      <a:lnTo>
                        <a:pt x="114" y="25"/>
                      </a:lnTo>
                      <a:lnTo>
                        <a:pt x="111" y="27"/>
                      </a:lnTo>
                      <a:lnTo>
                        <a:pt x="108" y="30"/>
                      </a:lnTo>
                      <a:lnTo>
                        <a:pt x="106" y="30"/>
                      </a:lnTo>
                      <a:lnTo>
                        <a:pt x="73" y="30"/>
                      </a:lnTo>
                      <a:lnTo>
                        <a:pt x="73" y="132"/>
                      </a:lnTo>
                      <a:lnTo>
                        <a:pt x="72" y="135"/>
                      </a:lnTo>
                      <a:lnTo>
                        <a:pt x="70" y="137"/>
                      </a:lnTo>
                      <a:lnTo>
                        <a:pt x="68" y="140"/>
                      </a:lnTo>
                      <a:lnTo>
                        <a:pt x="65" y="140"/>
                      </a:lnTo>
                      <a:lnTo>
                        <a:pt x="48" y="140"/>
                      </a:lnTo>
                      <a:lnTo>
                        <a:pt x="46" y="140"/>
                      </a:lnTo>
                      <a:lnTo>
                        <a:pt x="43" y="137"/>
                      </a:lnTo>
                      <a:lnTo>
                        <a:pt x="42" y="135"/>
                      </a:lnTo>
                      <a:lnTo>
                        <a:pt x="40" y="132"/>
                      </a:lnTo>
                      <a:lnTo>
                        <a:pt x="40" y="30"/>
                      </a:lnTo>
                      <a:lnTo>
                        <a:pt x="8" y="30"/>
                      </a:lnTo>
                      <a:lnTo>
                        <a:pt x="4" y="30"/>
                      </a:lnTo>
                      <a:lnTo>
                        <a:pt x="2" y="27"/>
                      </a:lnTo>
                      <a:lnTo>
                        <a:pt x="0" y="25"/>
                      </a:lnTo>
                      <a:lnTo>
                        <a:pt x="0" y="22"/>
                      </a:lnTo>
                      <a:lnTo>
                        <a:pt x="0" y="8"/>
                      </a:lnTo>
                      <a:lnTo>
                        <a:pt x="0" y="5"/>
                      </a:lnTo>
                      <a:lnTo>
                        <a:pt x="2" y="3"/>
                      </a:lnTo>
                      <a:lnTo>
                        <a:pt x="4" y="0"/>
                      </a:lnTo>
                      <a:lnTo>
                        <a:pt x="8"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452" name="Freeform 275"/>
                <p:cNvSpPr>
                  <a:spLocks noEditPoints="1"/>
                </p:cNvSpPr>
                <p:nvPr/>
              </p:nvSpPr>
              <p:spPr bwMode="auto">
                <a:xfrm>
                  <a:off x="10340976" y="2493963"/>
                  <a:ext cx="390525" cy="222250"/>
                </a:xfrm>
                <a:custGeom>
                  <a:avLst/>
                  <a:gdLst>
                    <a:gd name="T0" fmla="*/ 101600 w 246"/>
                    <a:gd name="T1" fmla="*/ 74613 h 140"/>
                    <a:gd name="T2" fmla="*/ 117475 w 246"/>
                    <a:gd name="T3" fmla="*/ 115888 h 140"/>
                    <a:gd name="T4" fmla="*/ 101600 w 246"/>
                    <a:gd name="T5" fmla="*/ 74613 h 140"/>
                    <a:gd name="T6" fmla="*/ 115888 w 246"/>
                    <a:gd name="T7" fmla="*/ 0 h 140"/>
                    <a:gd name="T8" fmla="*/ 123825 w 246"/>
                    <a:gd name="T9" fmla="*/ 4763 h 140"/>
                    <a:gd name="T10" fmla="*/ 198438 w 246"/>
                    <a:gd name="T11" fmla="*/ 184150 h 140"/>
                    <a:gd name="T12" fmla="*/ 196850 w 246"/>
                    <a:gd name="T13" fmla="*/ 19050 h 140"/>
                    <a:gd name="T14" fmla="*/ 195263 w 246"/>
                    <a:gd name="T15" fmla="*/ 9525 h 140"/>
                    <a:gd name="T16" fmla="*/ 198438 w 246"/>
                    <a:gd name="T17" fmla="*/ 4763 h 140"/>
                    <a:gd name="T18" fmla="*/ 207963 w 246"/>
                    <a:gd name="T19" fmla="*/ 0 h 140"/>
                    <a:gd name="T20" fmla="*/ 242888 w 246"/>
                    <a:gd name="T21" fmla="*/ 1588 h 140"/>
                    <a:gd name="T22" fmla="*/ 284163 w 246"/>
                    <a:gd name="T23" fmla="*/ 55563 h 140"/>
                    <a:gd name="T24" fmla="*/ 295275 w 246"/>
                    <a:gd name="T25" fmla="*/ 58738 h 140"/>
                    <a:gd name="T26" fmla="*/ 338138 w 246"/>
                    <a:gd name="T27" fmla="*/ 1588 h 140"/>
                    <a:gd name="T28" fmla="*/ 373063 w 246"/>
                    <a:gd name="T29" fmla="*/ 0 h 140"/>
                    <a:gd name="T30" fmla="*/ 382588 w 246"/>
                    <a:gd name="T31" fmla="*/ 4763 h 140"/>
                    <a:gd name="T32" fmla="*/ 385763 w 246"/>
                    <a:gd name="T33" fmla="*/ 9525 h 140"/>
                    <a:gd name="T34" fmla="*/ 384175 w 246"/>
                    <a:gd name="T35" fmla="*/ 20638 h 140"/>
                    <a:gd name="T36" fmla="*/ 388938 w 246"/>
                    <a:gd name="T37" fmla="*/ 203200 h 140"/>
                    <a:gd name="T38" fmla="*/ 390525 w 246"/>
                    <a:gd name="T39" fmla="*/ 211138 h 140"/>
                    <a:gd name="T40" fmla="*/ 385763 w 246"/>
                    <a:gd name="T41" fmla="*/ 220663 h 140"/>
                    <a:gd name="T42" fmla="*/ 377825 w 246"/>
                    <a:gd name="T43" fmla="*/ 222250 h 140"/>
                    <a:gd name="T44" fmla="*/ 342900 w 246"/>
                    <a:gd name="T45" fmla="*/ 222250 h 140"/>
                    <a:gd name="T46" fmla="*/ 336550 w 246"/>
                    <a:gd name="T47" fmla="*/ 215900 h 140"/>
                    <a:gd name="T48" fmla="*/ 238125 w 246"/>
                    <a:gd name="T49" fmla="*/ 217488 h 140"/>
                    <a:gd name="T50" fmla="*/ 228600 w 246"/>
                    <a:gd name="T51" fmla="*/ 222250 h 140"/>
                    <a:gd name="T52" fmla="*/ 196850 w 246"/>
                    <a:gd name="T53" fmla="*/ 222250 h 140"/>
                    <a:gd name="T54" fmla="*/ 166688 w 246"/>
                    <a:gd name="T55" fmla="*/ 222250 h 140"/>
                    <a:gd name="T56" fmla="*/ 157163 w 246"/>
                    <a:gd name="T57" fmla="*/ 217488 h 140"/>
                    <a:gd name="T58" fmla="*/ 134938 w 246"/>
                    <a:gd name="T59" fmla="*/ 161925 h 140"/>
                    <a:gd name="T60" fmla="*/ 52388 w 246"/>
                    <a:gd name="T61" fmla="*/ 214313 h 140"/>
                    <a:gd name="T62" fmla="*/ 46038 w 246"/>
                    <a:gd name="T63" fmla="*/ 222250 h 140"/>
                    <a:gd name="T64" fmla="*/ 12700 w 246"/>
                    <a:gd name="T65" fmla="*/ 222250 h 140"/>
                    <a:gd name="T66" fmla="*/ 3175 w 246"/>
                    <a:gd name="T67" fmla="*/ 220663 h 140"/>
                    <a:gd name="T68" fmla="*/ 0 w 246"/>
                    <a:gd name="T69" fmla="*/ 211138 h 140"/>
                    <a:gd name="T70" fmla="*/ 76200 w 246"/>
                    <a:gd name="T71" fmla="*/ 7938 h 140"/>
                    <a:gd name="T72" fmla="*/ 82550 w 246"/>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6" h="140">
                      <a:moveTo>
                        <a:pt x="64" y="47"/>
                      </a:moveTo>
                      <a:lnTo>
                        <a:pt x="64" y="47"/>
                      </a:lnTo>
                      <a:lnTo>
                        <a:pt x="55" y="73"/>
                      </a:lnTo>
                      <a:lnTo>
                        <a:pt x="74" y="73"/>
                      </a:lnTo>
                      <a:lnTo>
                        <a:pt x="65" y="50"/>
                      </a:lnTo>
                      <a:lnTo>
                        <a:pt x="64" y="47"/>
                      </a:lnTo>
                      <a:close/>
                      <a:moveTo>
                        <a:pt x="55" y="0"/>
                      </a:moveTo>
                      <a:lnTo>
                        <a:pt x="73" y="0"/>
                      </a:lnTo>
                      <a:lnTo>
                        <a:pt x="76" y="0"/>
                      </a:lnTo>
                      <a:lnTo>
                        <a:pt x="78" y="3"/>
                      </a:lnTo>
                      <a:lnTo>
                        <a:pt x="80" y="5"/>
                      </a:lnTo>
                      <a:lnTo>
                        <a:pt x="125" y="116"/>
                      </a:lnTo>
                      <a:lnTo>
                        <a:pt x="163" y="67"/>
                      </a:lnTo>
                      <a:lnTo>
                        <a:pt x="124" y="12"/>
                      </a:lnTo>
                      <a:lnTo>
                        <a:pt x="123" y="9"/>
                      </a:lnTo>
                      <a:lnTo>
                        <a:pt x="123" y="6"/>
                      </a:lnTo>
                      <a:lnTo>
                        <a:pt x="123" y="4"/>
                      </a:lnTo>
                      <a:lnTo>
                        <a:pt x="125" y="3"/>
                      </a:lnTo>
                      <a:lnTo>
                        <a:pt x="127" y="0"/>
                      </a:lnTo>
                      <a:lnTo>
                        <a:pt x="131" y="0"/>
                      </a:lnTo>
                      <a:lnTo>
                        <a:pt x="150" y="0"/>
                      </a:lnTo>
                      <a:lnTo>
                        <a:pt x="153" y="1"/>
                      </a:lnTo>
                      <a:lnTo>
                        <a:pt x="156" y="4"/>
                      </a:lnTo>
                      <a:lnTo>
                        <a:pt x="179" y="35"/>
                      </a:lnTo>
                      <a:lnTo>
                        <a:pt x="183" y="40"/>
                      </a:lnTo>
                      <a:lnTo>
                        <a:pt x="186" y="37"/>
                      </a:lnTo>
                      <a:lnTo>
                        <a:pt x="211" y="3"/>
                      </a:lnTo>
                      <a:lnTo>
                        <a:pt x="213" y="1"/>
                      </a:lnTo>
                      <a:lnTo>
                        <a:pt x="217" y="0"/>
                      </a:lnTo>
                      <a:lnTo>
                        <a:pt x="235" y="0"/>
                      </a:lnTo>
                      <a:lnTo>
                        <a:pt x="238" y="0"/>
                      </a:lnTo>
                      <a:lnTo>
                        <a:pt x="241" y="3"/>
                      </a:lnTo>
                      <a:lnTo>
                        <a:pt x="242" y="4"/>
                      </a:lnTo>
                      <a:lnTo>
                        <a:pt x="243" y="6"/>
                      </a:lnTo>
                      <a:lnTo>
                        <a:pt x="243" y="10"/>
                      </a:lnTo>
                      <a:lnTo>
                        <a:pt x="242" y="13"/>
                      </a:lnTo>
                      <a:lnTo>
                        <a:pt x="201" y="67"/>
                      </a:lnTo>
                      <a:lnTo>
                        <a:pt x="245" y="128"/>
                      </a:lnTo>
                      <a:lnTo>
                        <a:pt x="246" y="131"/>
                      </a:lnTo>
                      <a:lnTo>
                        <a:pt x="246" y="133"/>
                      </a:lnTo>
                      <a:lnTo>
                        <a:pt x="246" y="136"/>
                      </a:lnTo>
                      <a:lnTo>
                        <a:pt x="243" y="139"/>
                      </a:lnTo>
                      <a:lnTo>
                        <a:pt x="242" y="140"/>
                      </a:lnTo>
                      <a:lnTo>
                        <a:pt x="238" y="140"/>
                      </a:lnTo>
                      <a:lnTo>
                        <a:pt x="218" y="140"/>
                      </a:lnTo>
                      <a:lnTo>
                        <a:pt x="216" y="140"/>
                      </a:lnTo>
                      <a:lnTo>
                        <a:pt x="213" y="139"/>
                      </a:lnTo>
                      <a:lnTo>
                        <a:pt x="212" y="136"/>
                      </a:lnTo>
                      <a:lnTo>
                        <a:pt x="182" y="94"/>
                      </a:lnTo>
                      <a:lnTo>
                        <a:pt x="150" y="137"/>
                      </a:lnTo>
                      <a:lnTo>
                        <a:pt x="148" y="139"/>
                      </a:lnTo>
                      <a:lnTo>
                        <a:pt x="144" y="140"/>
                      </a:lnTo>
                      <a:lnTo>
                        <a:pt x="124" y="140"/>
                      </a:lnTo>
                      <a:lnTo>
                        <a:pt x="105" y="140"/>
                      </a:lnTo>
                      <a:lnTo>
                        <a:pt x="102" y="140"/>
                      </a:lnTo>
                      <a:lnTo>
                        <a:pt x="99" y="137"/>
                      </a:lnTo>
                      <a:lnTo>
                        <a:pt x="98" y="135"/>
                      </a:lnTo>
                      <a:lnTo>
                        <a:pt x="85" y="102"/>
                      </a:lnTo>
                      <a:lnTo>
                        <a:pt x="44" y="102"/>
                      </a:lnTo>
                      <a:lnTo>
                        <a:pt x="33" y="135"/>
                      </a:lnTo>
                      <a:lnTo>
                        <a:pt x="30" y="137"/>
                      </a:lnTo>
                      <a:lnTo>
                        <a:pt x="29" y="140"/>
                      </a:lnTo>
                      <a:lnTo>
                        <a:pt x="25" y="140"/>
                      </a:lnTo>
                      <a:lnTo>
                        <a:pt x="8" y="140"/>
                      </a:lnTo>
                      <a:lnTo>
                        <a:pt x="5" y="140"/>
                      </a:lnTo>
                      <a:lnTo>
                        <a:pt x="2" y="139"/>
                      </a:lnTo>
                      <a:lnTo>
                        <a:pt x="1" y="136"/>
                      </a:lnTo>
                      <a:lnTo>
                        <a:pt x="0" y="133"/>
                      </a:lnTo>
                      <a:lnTo>
                        <a:pt x="0" y="130"/>
                      </a:lnTo>
                      <a:lnTo>
                        <a:pt x="48" y="5"/>
                      </a:lnTo>
                      <a:lnTo>
                        <a:pt x="50" y="3"/>
                      </a:lnTo>
                      <a:lnTo>
                        <a:pt x="52" y="0"/>
                      </a:lnTo>
                      <a:lnTo>
                        <a:pt x="55"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40"/>
                                        </p:tgtEl>
                                        <p:attrNameLst>
                                          <p:attrName>style.visibility</p:attrName>
                                        </p:attrNameLst>
                                      </p:cBhvr>
                                      <p:to>
                                        <p:strVal val="visible"/>
                                      </p:to>
                                    </p:set>
                                    <p:animEffect transition="in" filter="wheel(1)">
                                      <p:cBhvr>
                                        <p:cTn id="10" dur="500"/>
                                        <p:tgtEl>
                                          <p:spTgt spid="40"/>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nodeType="afterGroup">
                            <p:stCondLst>
                              <p:cond delay="700"/>
                            </p:stCondLst>
                            <p:childTnLst>
                              <p:par>
                                <p:cTn id="15" presetID="2" presetClass="entr" presetSubtype="2" decel="100000" fill="hold" nodeType="afterEffect">
                                  <p:stCondLst>
                                    <p:cond delay="0"/>
                                  </p:stCondLst>
                                  <p:childTnLst>
                                    <p:set>
                                      <p:cBhvr>
                                        <p:cTn id="16" dur="1" fill="hold">
                                          <p:stCondLst>
                                            <p:cond delay="0"/>
                                          </p:stCondLst>
                                        </p:cTn>
                                        <p:tgtEl>
                                          <p:spTgt spid="2206"/>
                                        </p:tgtEl>
                                        <p:attrNameLst>
                                          <p:attrName>style.visibility</p:attrName>
                                        </p:attrNameLst>
                                      </p:cBhvr>
                                      <p:to>
                                        <p:strVal val="visible"/>
                                      </p:to>
                                    </p:set>
                                    <p:anim calcmode="lin" valueType="num">
                                      <p:cBhvr additive="base">
                                        <p:cTn id="17" dur="500" fill="hold"/>
                                        <p:tgtEl>
                                          <p:spTgt spid="2206"/>
                                        </p:tgtEl>
                                        <p:attrNameLst>
                                          <p:attrName>ppt_x</p:attrName>
                                        </p:attrNameLst>
                                      </p:cBhvr>
                                      <p:tavLst>
                                        <p:tav tm="0">
                                          <p:val>
                                            <p:strVal val="1+#ppt_w/2"/>
                                          </p:val>
                                        </p:tav>
                                        <p:tav tm="100000">
                                          <p:val>
                                            <p:strVal val="#ppt_x"/>
                                          </p:val>
                                        </p:tav>
                                      </p:tavLst>
                                    </p:anim>
                                    <p:anim calcmode="lin" valueType="num">
                                      <p:cBhvr additive="base">
                                        <p:cTn id="18" dur="500" fill="hold"/>
                                        <p:tgtEl>
                                          <p:spTgt spid="220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decel="100000" fill="hold" nodeType="clickEffect">
                                  <p:stCondLst>
                                    <p:cond delay="0"/>
                                  </p:stCondLst>
                                  <p:childTnLst>
                                    <p:set>
                                      <p:cBhvr>
                                        <p:cTn id="22" dur="1" fill="hold">
                                          <p:stCondLst>
                                            <p:cond delay="0"/>
                                          </p:stCondLst>
                                        </p:cTn>
                                        <p:tgtEl>
                                          <p:spTgt spid="2207"/>
                                        </p:tgtEl>
                                        <p:attrNameLst>
                                          <p:attrName>style.visibility</p:attrName>
                                        </p:attrNameLst>
                                      </p:cBhvr>
                                      <p:to>
                                        <p:strVal val="visible"/>
                                      </p:to>
                                    </p:set>
                                    <p:anim calcmode="lin" valueType="num">
                                      <p:cBhvr additive="base">
                                        <p:cTn id="23" dur="500" fill="hold"/>
                                        <p:tgtEl>
                                          <p:spTgt spid="2207"/>
                                        </p:tgtEl>
                                        <p:attrNameLst>
                                          <p:attrName>ppt_x</p:attrName>
                                        </p:attrNameLst>
                                      </p:cBhvr>
                                      <p:tavLst>
                                        <p:tav tm="0">
                                          <p:val>
                                            <p:strVal val="1+#ppt_w/2"/>
                                          </p:val>
                                        </p:tav>
                                        <p:tav tm="100000">
                                          <p:val>
                                            <p:strVal val="#ppt_x"/>
                                          </p:val>
                                        </p:tav>
                                      </p:tavLst>
                                    </p:anim>
                                    <p:anim calcmode="lin" valueType="num">
                                      <p:cBhvr additive="base">
                                        <p:cTn id="24" dur="500" fill="hold"/>
                                        <p:tgtEl>
                                          <p:spTgt spid="220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decel="100000" fill="hold" nodeType="clickEffect">
                                  <p:stCondLst>
                                    <p:cond delay="0"/>
                                  </p:stCondLst>
                                  <p:childTnLst>
                                    <p:set>
                                      <p:cBhvr>
                                        <p:cTn id="28" dur="1" fill="hold">
                                          <p:stCondLst>
                                            <p:cond delay="0"/>
                                          </p:stCondLst>
                                        </p:cTn>
                                        <p:tgtEl>
                                          <p:spTgt spid="2208"/>
                                        </p:tgtEl>
                                        <p:attrNameLst>
                                          <p:attrName>style.visibility</p:attrName>
                                        </p:attrNameLst>
                                      </p:cBhvr>
                                      <p:to>
                                        <p:strVal val="visible"/>
                                      </p:to>
                                    </p:set>
                                    <p:anim calcmode="lin" valueType="num">
                                      <p:cBhvr additive="base">
                                        <p:cTn id="29" dur="500" fill="hold"/>
                                        <p:tgtEl>
                                          <p:spTgt spid="2208"/>
                                        </p:tgtEl>
                                        <p:attrNameLst>
                                          <p:attrName>ppt_x</p:attrName>
                                        </p:attrNameLst>
                                      </p:cBhvr>
                                      <p:tavLst>
                                        <p:tav tm="0">
                                          <p:val>
                                            <p:strVal val="1+#ppt_w/2"/>
                                          </p:val>
                                        </p:tav>
                                        <p:tav tm="100000">
                                          <p:val>
                                            <p:strVal val="#ppt_x"/>
                                          </p:val>
                                        </p:tav>
                                      </p:tavLst>
                                    </p:anim>
                                    <p:anim calcmode="lin" valueType="num">
                                      <p:cBhvr additive="base">
                                        <p:cTn id="30" dur="500" fill="hold"/>
                                        <p:tgtEl>
                                          <p:spTgt spid="220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decel="100000" fill="hold" nodeType="clickEffect">
                                  <p:stCondLst>
                                    <p:cond delay="0"/>
                                  </p:stCondLst>
                                  <p:childTnLst>
                                    <p:set>
                                      <p:cBhvr>
                                        <p:cTn id="34" dur="1" fill="hold">
                                          <p:stCondLst>
                                            <p:cond delay="0"/>
                                          </p:stCondLst>
                                        </p:cTn>
                                        <p:tgtEl>
                                          <p:spTgt spid="2209"/>
                                        </p:tgtEl>
                                        <p:attrNameLst>
                                          <p:attrName>style.visibility</p:attrName>
                                        </p:attrNameLst>
                                      </p:cBhvr>
                                      <p:to>
                                        <p:strVal val="visible"/>
                                      </p:to>
                                    </p:set>
                                    <p:anim calcmode="lin" valueType="num">
                                      <p:cBhvr additive="base">
                                        <p:cTn id="35" dur="500" fill="hold"/>
                                        <p:tgtEl>
                                          <p:spTgt spid="2209"/>
                                        </p:tgtEl>
                                        <p:attrNameLst>
                                          <p:attrName>ppt_x</p:attrName>
                                        </p:attrNameLst>
                                      </p:cBhvr>
                                      <p:tavLst>
                                        <p:tav tm="0">
                                          <p:val>
                                            <p:strVal val="0-#ppt_w/2"/>
                                          </p:val>
                                        </p:tav>
                                        <p:tav tm="100000">
                                          <p:val>
                                            <p:strVal val="#ppt_x"/>
                                          </p:val>
                                        </p:tav>
                                      </p:tavLst>
                                    </p:anim>
                                    <p:anim calcmode="lin" valueType="num">
                                      <p:cBhvr additive="base">
                                        <p:cTn id="36" dur="500" fill="hold"/>
                                        <p:tgtEl>
                                          <p:spTgt spid="220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decel="100000" fill="hold" nodeType="clickEffect">
                                  <p:stCondLst>
                                    <p:cond delay="0"/>
                                  </p:stCondLst>
                                  <p:childTnLst>
                                    <p:set>
                                      <p:cBhvr>
                                        <p:cTn id="40" dur="1" fill="hold">
                                          <p:stCondLst>
                                            <p:cond delay="0"/>
                                          </p:stCondLst>
                                        </p:cTn>
                                        <p:tgtEl>
                                          <p:spTgt spid="2210"/>
                                        </p:tgtEl>
                                        <p:attrNameLst>
                                          <p:attrName>style.visibility</p:attrName>
                                        </p:attrNameLst>
                                      </p:cBhvr>
                                      <p:to>
                                        <p:strVal val="visible"/>
                                      </p:to>
                                    </p:set>
                                    <p:anim calcmode="lin" valueType="num">
                                      <p:cBhvr additive="base">
                                        <p:cTn id="41" dur="500" fill="hold"/>
                                        <p:tgtEl>
                                          <p:spTgt spid="2210"/>
                                        </p:tgtEl>
                                        <p:attrNameLst>
                                          <p:attrName>ppt_x</p:attrName>
                                        </p:attrNameLst>
                                      </p:cBhvr>
                                      <p:tavLst>
                                        <p:tav tm="0">
                                          <p:val>
                                            <p:strVal val="0-#ppt_w/2"/>
                                          </p:val>
                                        </p:tav>
                                        <p:tav tm="100000">
                                          <p:val>
                                            <p:strVal val="#ppt_x"/>
                                          </p:val>
                                        </p:tav>
                                      </p:tavLst>
                                    </p:anim>
                                    <p:anim calcmode="lin" valueType="num">
                                      <p:cBhvr additive="base">
                                        <p:cTn id="42" dur="500" fill="hold"/>
                                        <p:tgtEl>
                                          <p:spTgt spid="221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decel="100000" fill="hold" nodeType="clickEffect">
                                  <p:stCondLst>
                                    <p:cond delay="0"/>
                                  </p:stCondLst>
                                  <p:childTnLst>
                                    <p:set>
                                      <p:cBhvr>
                                        <p:cTn id="46" dur="1" fill="hold">
                                          <p:stCondLst>
                                            <p:cond delay="0"/>
                                          </p:stCondLst>
                                        </p:cTn>
                                        <p:tgtEl>
                                          <p:spTgt spid="2211"/>
                                        </p:tgtEl>
                                        <p:attrNameLst>
                                          <p:attrName>style.visibility</p:attrName>
                                        </p:attrNameLst>
                                      </p:cBhvr>
                                      <p:to>
                                        <p:strVal val="visible"/>
                                      </p:to>
                                    </p:set>
                                    <p:anim calcmode="lin" valueType="num">
                                      <p:cBhvr additive="base">
                                        <p:cTn id="47" dur="500" fill="hold"/>
                                        <p:tgtEl>
                                          <p:spTgt spid="2211"/>
                                        </p:tgtEl>
                                        <p:attrNameLst>
                                          <p:attrName>ppt_x</p:attrName>
                                        </p:attrNameLst>
                                      </p:cBhvr>
                                      <p:tavLst>
                                        <p:tav tm="0">
                                          <p:val>
                                            <p:strVal val="0-#ppt_w/2"/>
                                          </p:val>
                                        </p:tav>
                                        <p:tav tm="100000">
                                          <p:val>
                                            <p:strVal val="#ppt_x"/>
                                          </p:val>
                                        </p:tav>
                                      </p:tavLst>
                                    </p:anim>
                                    <p:anim calcmode="lin" valueType="num">
                                      <p:cBhvr additive="base">
                                        <p:cTn id="48" dur="500" fill="hold"/>
                                        <p:tgtEl>
                                          <p:spTgt spid="2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12</a:t>
            </a:fld>
            <a:endParaRPr lang="en-US" dirty="0"/>
          </a:p>
        </p:txBody>
      </p:sp>
      <p:grpSp>
        <p:nvGrpSpPr>
          <p:cNvPr id="6" name="Group 5"/>
          <p:cNvGrpSpPr/>
          <p:nvPr/>
        </p:nvGrpSpPr>
        <p:grpSpPr>
          <a:xfrm>
            <a:off x="584199" y="1925677"/>
            <a:ext cx="7150099" cy="555554"/>
            <a:chOff x="338667" y="3928096"/>
            <a:chExt cx="3938133" cy="451568"/>
          </a:xfrm>
        </p:grpSpPr>
        <p:sp>
          <p:nvSpPr>
            <p:cNvPr id="14" name="Rectangle 13"/>
            <p:cNvSpPr/>
            <p:nvPr/>
          </p:nvSpPr>
          <p:spPr>
            <a:xfrm>
              <a:off x="790233" y="3928097"/>
              <a:ext cx="3486567" cy="451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Consider Your Business Situation</a:t>
              </a:r>
            </a:p>
          </p:txBody>
        </p:sp>
        <p:sp>
          <p:nvSpPr>
            <p:cNvPr id="15" name="Rectangle 14"/>
            <p:cNvSpPr/>
            <p:nvPr/>
          </p:nvSpPr>
          <p:spPr>
            <a:xfrm>
              <a:off x="338667" y="3928096"/>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Narrow" panose="020B0606020202030204" pitchFamily="34" charset="0"/>
                  <a:sym typeface="Wingdings 3"/>
                </a:rPr>
                <a:t></a:t>
              </a:r>
              <a:endParaRPr lang="en-US" sz="2000" dirty="0" smtClean="0">
                <a:latin typeface="Arial Narrow" panose="020B0606020202030204" pitchFamily="34" charset="0"/>
              </a:endParaRPr>
            </a:p>
          </p:txBody>
        </p:sp>
      </p:grpSp>
      <p:grpSp>
        <p:nvGrpSpPr>
          <p:cNvPr id="7" name="Group 6"/>
          <p:cNvGrpSpPr/>
          <p:nvPr/>
        </p:nvGrpSpPr>
        <p:grpSpPr>
          <a:xfrm>
            <a:off x="584199" y="2765651"/>
            <a:ext cx="7150101" cy="555554"/>
            <a:chOff x="338667" y="4509232"/>
            <a:chExt cx="3938134" cy="451568"/>
          </a:xfrm>
        </p:grpSpPr>
        <p:sp>
          <p:nvSpPr>
            <p:cNvPr id="12" name="Rectangle 11"/>
            <p:cNvSpPr/>
            <p:nvPr/>
          </p:nvSpPr>
          <p:spPr>
            <a:xfrm>
              <a:off x="790233" y="4509234"/>
              <a:ext cx="3486568" cy="451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Consider Your Personal Situation</a:t>
              </a:r>
            </a:p>
          </p:txBody>
        </p:sp>
        <p:sp>
          <p:nvSpPr>
            <p:cNvPr id="13" name="Rectangle 12"/>
            <p:cNvSpPr/>
            <p:nvPr/>
          </p:nvSpPr>
          <p:spPr>
            <a:xfrm>
              <a:off x="338667" y="4509232"/>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Narrow" panose="020B0606020202030204" pitchFamily="34" charset="0"/>
                  <a:sym typeface="Wingdings 3"/>
                </a:rPr>
                <a:t></a:t>
              </a:r>
              <a:endParaRPr lang="en-US" sz="2000" dirty="0">
                <a:latin typeface="Arial Narrow" panose="020B0606020202030204" pitchFamily="34" charset="0"/>
              </a:endParaRPr>
            </a:p>
          </p:txBody>
        </p:sp>
      </p:grpSp>
      <p:grpSp>
        <p:nvGrpSpPr>
          <p:cNvPr id="8" name="Group 7"/>
          <p:cNvGrpSpPr/>
          <p:nvPr/>
        </p:nvGrpSpPr>
        <p:grpSpPr>
          <a:xfrm>
            <a:off x="584199" y="3605625"/>
            <a:ext cx="7150099" cy="555554"/>
            <a:chOff x="338667" y="3928096"/>
            <a:chExt cx="3938133" cy="451568"/>
          </a:xfrm>
        </p:grpSpPr>
        <p:sp>
          <p:nvSpPr>
            <p:cNvPr id="10" name="Rectangle 9"/>
            <p:cNvSpPr/>
            <p:nvPr/>
          </p:nvSpPr>
          <p:spPr>
            <a:xfrm>
              <a:off x="790233" y="3928097"/>
              <a:ext cx="3486567" cy="451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Identify the Key Issues </a:t>
              </a:r>
            </a:p>
          </p:txBody>
        </p:sp>
        <p:sp>
          <p:nvSpPr>
            <p:cNvPr id="11" name="Rectangle 10"/>
            <p:cNvSpPr/>
            <p:nvPr/>
          </p:nvSpPr>
          <p:spPr>
            <a:xfrm>
              <a:off x="338667" y="3928096"/>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Narrow" panose="020B0606020202030204" pitchFamily="34" charset="0"/>
                  <a:sym typeface="Wingdings 3"/>
                </a:rPr>
                <a:t></a:t>
              </a:r>
              <a:endParaRPr lang="en-US" sz="2000" dirty="0" smtClean="0">
                <a:latin typeface="Arial Narrow" panose="020B0606020202030204" pitchFamily="34" charset="0"/>
              </a:endParaRPr>
            </a:p>
          </p:txBody>
        </p:sp>
      </p:grpSp>
      <p:grpSp>
        <p:nvGrpSpPr>
          <p:cNvPr id="16" name="Group 15"/>
          <p:cNvGrpSpPr/>
          <p:nvPr/>
        </p:nvGrpSpPr>
        <p:grpSpPr>
          <a:xfrm>
            <a:off x="584199" y="4445598"/>
            <a:ext cx="7150099" cy="555555"/>
            <a:chOff x="338667" y="3928096"/>
            <a:chExt cx="3938133" cy="451569"/>
          </a:xfrm>
        </p:grpSpPr>
        <p:sp>
          <p:nvSpPr>
            <p:cNvPr id="17" name="Rectangle 16"/>
            <p:cNvSpPr/>
            <p:nvPr/>
          </p:nvSpPr>
          <p:spPr>
            <a:xfrm>
              <a:off x="790233" y="3928098"/>
              <a:ext cx="3486567" cy="451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Review and Discuss With Your Planning Team</a:t>
              </a:r>
            </a:p>
          </p:txBody>
        </p:sp>
        <p:sp>
          <p:nvSpPr>
            <p:cNvPr id="18" name="Rectangle 17"/>
            <p:cNvSpPr/>
            <p:nvPr/>
          </p:nvSpPr>
          <p:spPr>
            <a:xfrm>
              <a:off x="338667" y="3928096"/>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Narrow" panose="020B0606020202030204" pitchFamily="34" charset="0"/>
                  <a:sym typeface="Wingdings 3"/>
                </a:rPr>
                <a:t></a:t>
              </a:r>
              <a:endParaRPr lang="en-US" sz="2000" dirty="0" smtClean="0">
                <a:latin typeface="Arial Narrow" panose="020B0606020202030204" pitchFamily="34" charset="0"/>
              </a:endParaRPr>
            </a:p>
          </p:txBody>
        </p:sp>
      </p:grpSp>
    </p:spTree>
    <p:extLst>
      <p:ext uri="{BB962C8B-B14F-4D97-AF65-F5344CB8AC3E}">
        <p14:creationId xmlns:p14="http://schemas.microsoft.com/office/powerpoint/2010/main" val="328421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WHY EXECUTIVE BENEFITS? </a:t>
            </a:r>
          </a:p>
        </p:txBody>
      </p:sp>
      <p:grpSp>
        <p:nvGrpSpPr>
          <p:cNvPr id="8" name="Group 7"/>
          <p:cNvGrpSpPr>
            <a:grpSpLocks/>
          </p:cNvGrpSpPr>
          <p:nvPr/>
        </p:nvGrpSpPr>
        <p:grpSpPr bwMode="auto">
          <a:xfrm>
            <a:off x="6096000" y="1319213"/>
            <a:ext cx="3048000" cy="4826000"/>
            <a:chOff x="6096000" y="1319784"/>
            <a:chExt cx="3048000" cy="4824984"/>
          </a:xfrm>
        </p:grpSpPr>
        <p:pic>
          <p:nvPicPr>
            <p:cNvPr id="9231" name="Picture 25"/>
            <p:cNvPicPr>
              <a:picLocks noChangeAspect="1"/>
            </p:cNvPicPr>
            <p:nvPr/>
          </p:nvPicPr>
          <p:blipFill>
            <a:blip r:embed="rId3">
              <a:extLst>
                <a:ext uri="{28A0092B-C50C-407E-A947-70E740481C1C}">
                  <a14:useLocalDpi xmlns:a14="http://schemas.microsoft.com/office/drawing/2010/main" val="0"/>
                </a:ext>
              </a:extLst>
            </a:blip>
            <a:srcRect l="40907" t="19946" r="9006" b="763"/>
            <a:stretch>
              <a:fillRect/>
            </a:stretch>
          </p:blipFill>
          <p:spPr bwMode="auto">
            <a:xfrm>
              <a:off x="6096000" y="1319784"/>
              <a:ext cx="3048000" cy="482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2" name="Group 22"/>
            <p:cNvGrpSpPr>
              <a:grpSpLocks/>
            </p:cNvGrpSpPr>
            <p:nvPr/>
          </p:nvGrpSpPr>
          <p:grpSpPr bwMode="auto">
            <a:xfrm>
              <a:off x="6096000" y="4717905"/>
              <a:ext cx="1828800" cy="757078"/>
              <a:chOff x="6096000" y="4717905"/>
              <a:chExt cx="1828800" cy="757078"/>
            </a:xfrm>
          </p:grpSpPr>
          <p:sp>
            <p:nvSpPr>
              <p:cNvPr id="15" name="Rectangle 14"/>
              <p:cNvSpPr/>
              <p:nvPr/>
            </p:nvSpPr>
            <p:spPr>
              <a:xfrm>
                <a:off x="6096000" y="4717905"/>
                <a:ext cx="1828800" cy="757078"/>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34" name="TextBox 21"/>
              <p:cNvSpPr txBox="1">
                <a:spLocks noChangeArrowheads="1"/>
              </p:cNvSpPr>
              <p:nvPr/>
            </p:nvSpPr>
            <p:spPr bwMode="auto">
              <a:xfrm>
                <a:off x="6304877" y="4780563"/>
                <a:ext cx="1543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dirty="0">
                    <a:solidFill>
                      <a:schemeClr val="bg1"/>
                    </a:solidFill>
                  </a:rPr>
                  <a:t>ECONOMIC EFFICIENCY</a:t>
                </a:r>
              </a:p>
            </p:txBody>
          </p:sp>
        </p:grpSp>
      </p:grpSp>
      <p:grpSp>
        <p:nvGrpSpPr>
          <p:cNvPr id="9" name="Group 8"/>
          <p:cNvGrpSpPr>
            <a:grpSpLocks/>
          </p:cNvGrpSpPr>
          <p:nvPr/>
        </p:nvGrpSpPr>
        <p:grpSpPr bwMode="auto">
          <a:xfrm>
            <a:off x="3048000" y="1319213"/>
            <a:ext cx="3048103" cy="4826000"/>
            <a:chOff x="3047999" y="1319784"/>
            <a:chExt cx="3048001" cy="4824984"/>
          </a:xfrm>
        </p:grpSpPr>
        <p:pic>
          <p:nvPicPr>
            <p:cNvPr id="9227"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319784"/>
              <a:ext cx="3048000" cy="482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8" name="Group 4"/>
            <p:cNvGrpSpPr>
              <a:grpSpLocks/>
            </p:cNvGrpSpPr>
            <p:nvPr/>
          </p:nvGrpSpPr>
          <p:grpSpPr bwMode="auto">
            <a:xfrm>
              <a:off x="3047999" y="4717905"/>
              <a:ext cx="2344722" cy="757079"/>
              <a:chOff x="3047999" y="4717905"/>
              <a:chExt cx="2344722" cy="757079"/>
            </a:xfrm>
          </p:grpSpPr>
          <p:sp>
            <p:nvSpPr>
              <p:cNvPr id="14" name="Rectangle 13"/>
              <p:cNvSpPr/>
              <p:nvPr/>
            </p:nvSpPr>
            <p:spPr>
              <a:xfrm>
                <a:off x="3047999" y="4717905"/>
                <a:ext cx="2344722" cy="757079"/>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30" name="TextBox 20"/>
              <p:cNvSpPr txBox="1">
                <a:spLocks noChangeArrowheads="1"/>
              </p:cNvSpPr>
              <p:nvPr/>
            </p:nvSpPr>
            <p:spPr bwMode="auto">
              <a:xfrm>
                <a:off x="3373517" y="4780563"/>
                <a:ext cx="2019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dirty="0">
                    <a:solidFill>
                      <a:schemeClr val="bg1"/>
                    </a:solidFill>
                  </a:rPr>
                  <a:t>BUSINESS PERFORMANCE</a:t>
                </a:r>
              </a:p>
            </p:txBody>
          </p:sp>
        </p:grpSp>
      </p:grpSp>
      <p:grpSp>
        <p:nvGrpSpPr>
          <p:cNvPr id="7" name="Group 6"/>
          <p:cNvGrpSpPr>
            <a:grpSpLocks/>
          </p:cNvGrpSpPr>
          <p:nvPr/>
        </p:nvGrpSpPr>
        <p:grpSpPr bwMode="auto">
          <a:xfrm>
            <a:off x="0" y="1319213"/>
            <a:ext cx="3048000" cy="4826000"/>
            <a:chOff x="0" y="1319785"/>
            <a:chExt cx="3048000" cy="4824982"/>
          </a:xfrm>
        </p:grpSpPr>
        <p:pic>
          <p:nvPicPr>
            <p:cNvPr id="9223"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19785"/>
              <a:ext cx="3048000" cy="482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18"/>
            <p:cNvGrpSpPr>
              <a:grpSpLocks/>
            </p:cNvGrpSpPr>
            <p:nvPr/>
          </p:nvGrpSpPr>
          <p:grpSpPr bwMode="auto">
            <a:xfrm>
              <a:off x="0" y="4717905"/>
              <a:ext cx="1828799" cy="757078"/>
              <a:chOff x="0" y="4717905"/>
              <a:chExt cx="1108830" cy="757078"/>
            </a:xfrm>
          </p:grpSpPr>
          <p:sp>
            <p:nvSpPr>
              <p:cNvPr id="4" name="Rectangle 3"/>
              <p:cNvSpPr/>
              <p:nvPr/>
            </p:nvSpPr>
            <p:spPr>
              <a:xfrm>
                <a:off x="0" y="4717905"/>
                <a:ext cx="1108830" cy="757078"/>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26" name="TextBox 16"/>
              <p:cNvSpPr txBox="1">
                <a:spLocks noChangeArrowheads="1"/>
              </p:cNvSpPr>
              <p:nvPr/>
            </p:nvSpPr>
            <p:spPr bwMode="auto">
              <a:xfrm>
                <a:off x="205324" y="4780563"/>
                <a:ext cx="903506" cy="6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dirty="0">
                    <a:solidFill>
                      <a:schemeClr val="bg1"/>
                    </a:solidFill>
                  </a:rPr>
                  <a:t>PERSONAL </a:t>
                </a: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LIFE</a:t>
                </a:r>
                <a:endParaRPr lang="en-US" altLang="en-US" dirty="0">
                  <a:solidFill>
                    <a:schemeClr val="bg1"/>
                  </a:solidFill>
                </a:endParaRPr>
              </a:p>
            </p:txBody>
          </p:sp>
        </p:grpSp>
      </p:grpSp>
      <p:sp>
        <p:nvSpPr>
          <p:cNvPr id="5" name="Slide Number Placeholder 4"/>
          <p:cNvSpPr>
            <a:spLocks noGrp="1"/>
          </p:cNvSpPr>
          <p:nvPr>
            <p:ph type="sldNum" sz="quarter" idx="12"/>
          </p:nvPr>
        </p:nvSpPr>
        <p:spPr/>
        <p:txBody>
          <a:bodyPr/>
          <a:lstStyle/>
          <a:p>
            <a:fld id="{9F495958-F516-439A-814A-D2DC1CC7FCCF}" type="slidenum">
              <a:rPr lang="en-US" smtClean="0"/>
              <a:t>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600" y="1556600"/>
            <a:ext cx="2895200" cy="464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6"/>
          <p:cNvSpPr>
            <a:spLocks noGrp="1"/>
          </p:cNvSpPr>
          <p:nvPr>
            <p:ph type="title"/>
          </p:nvPr>
        </p:nvSpPr>
        <p:spPr/>
        <p:txBody>
          <a:bodyPr>
            <a:noAutofit/>
          </a:bodyPr>
          <a:lstStyle/>
          <a:p>
            <a:r>
              <a:rPr lang="en-US" altLang="en-US" dirty="0" smtClean="0"/>
              <a:t>Elements of Executive Benefit Plans</a:t>
            </a:r>
          </a:p>
        </p:txBody>
      </p:sp>
      <p:sp>
        <p:nvSpPr>
          <p:cNvPr id="3" name="Slide Number Placeholder 2"/>
          <p:cNvSpPr>
            <a:spLocks noGrp="1"/>
          </p:cNvSpPr>
          <p:nvPr>
            <p:ph type="sldNum" sz="quarter" idx="12"/>
          </p:nvPr>
        </p:nvSpPr>
        <p:spPr/>
        <p:txBody>
          <a:bodyPr/>
          <a:lstStyle/>
          <a:p>
            <a:fld id="{9F495958-F516-439A-814A-D2DC1CC7FCCF}" type="slidenum">
              <a:rPr lang="en-US" smtClean="0"/>
              <a:t>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0" presetClass="path" presetSubtype="0" decel="100000" fill="hold" nodeType="withEffect">
                                  <p:stCondLst>
                                    <p:cond delay="500"/>
                                  </p:stCondLst>
                                  <p:childTnLst>
                                    <p:animMotion origin="layout" path="M -5E-6 -2.31837E-6 L 0.00018 0.12587 " pathEditMode="relative" ptsTypes="AA">
                                      <p:cBhvr>
                                        <p:cTn id="9" dur="500" spd="-100000" fill="hold"/>
                                        <p:tgtEl>
                                          <p:spTgt spid="81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4"/>
          <p:cNvSpPr>
            <a:spLocks noGrp="1"/>
          </p:cNvSpPr>
          <p:nvPr>
            <p:ph type="title"/>
          </p:nvPr>
        </p:nvSpPr>
        <p:spPr/>
        <p:txBody>
          <a:bodyPr/>
          <a:lstStyle/>
          <a:p>
            <a:r>
              <a:rPr lang="en-US" altLang="en-US" dirty="0" smtClean="0"/>
              <a:t>YOUR BUSINESS TIMELINE </a:t>
            </a:r>
          </a:p>
        </p:txBody>
      </p:sp>
      <p:sp>
        <p:nvSpPr>
          <p:cNvPr id="6" name="Rectangle 5"/>
          <p:cNvSpPr/>
          <p:nvPr/>
        </p:nvSpPr>
        <p:spPr>
          <a:xfrm>
            <a:off x="0" y="1737986"/>
            <a:ext cx="9144000" cy="1325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0" y="1989778"/>
            <a:ext cx="9144000" cy="821634"/>
            <a:chOff x="0" y="3379305"/>
            <a:chExt cx="9144000" cy="821634"/>
          </a:xfrm>
        </p:grpSpPr>
        <p:sp>
          <p:nvSpPr>
            <p:cNvPr id="8" name="Rectangle 7"/>
            <p:cNvSpPr/>
            <p:nvPr/>
          </p:nvSpPr>
          <p:spPr>
            <a:xfrm>
              <a:off x="0" y="3379305"/>
              <a:ext cx="9144000" cy="821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YOUR BUSINESS TIMELINE</a:t>
              </a:r>
              <a:endParaRPr lang="en-US" sz="3200" dirty="0"/>
            </a:p>
          </p:txBody>
        </p:sp>
        <p:grpSp>
          <p:nvGrpSpPr>
            <p:cNvPr id="9" name="Group 8"/>
            <p:cNvGrpSpPr/>
            <p:nvPr/>
          </p:nvGrpSpPr>
          <p:grpSpPr>
            <a:xfrm>
              <a:off x="324678" y="3578087"/>
              <a:ext cx="1371600" cy="424069"/>
              <a:chOff x="324678" y="3445565"/>
              <a:chExt cx="1371600" cy="424069"/>
            </a:xfrm>
          </p:grpSpPr>
          <p:sp>
            <p:nvSpPr>
              <p:cNvPr id="14" name="Freeform 13"/>
              <p:cNvSpPr/>
              <p:nvPr/>
            </p:nvSpPr>
            <p:spPr>
              <a:xfrm>
                <a:off x="1537252" y="3445565"/>
                <a:ext cx="159026" cy="424069"/>
              </a:xfrm>
              <a:custGeom>
                <a:avLst/>
                <a:gdLst>
                  <a:gd name="connsiteX0" fmla="*/ 0 w 9144000"/>
                  <a:gd name="connsiteY0" fmla="*/ 0 h 6864626"/>
                  <a:gd name="connsiteX1" fmla="*/ 9144000 w 9144000"/>
                  <a:gd name="connsiteY1" fmla="*/ 3419061 h 6864626"/>
                  <a:gd name="connsiteX2" fmla="*/ 0 w 9144000"/>
                  <a:gd name="connsiteY2" fmla="*/ 6864626 h 6864626"/>
                </a:gdLst>
                <a:ahLst/>
                <a:cxnLst>
                  <a:cxn ang="0">
                    <a:pos x="connsiteX0" y="connsiteY0"/>
                  </a:cxn>
                  <a:cxn ang="0">
                    <a:pos x="connsiteX1" y="connsiteY1"/>
                  </a:cxn>
                  <a:cxn ang="0">
                    <a:pos x="connsiteX2" y="connsiteY2"/>
                  </a:cxn>
                </a:cxnLst>
                <a:rect l="l" t="t" r="r" b="b"/>
                <a:pathLst>
                  <a:path w="9144000" h="6864626">
                    <a:moveTo>
                      <a:pt x="0" y="0"/>
                    </a:moveTo>
                    <a:lnTo>
                      <a:pt x="9144000" y="3419061"/>
                    </a:lnTo>
                    <a:lnTo>
                      <a:pt x="0" y="686462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324678" y="3445565"/>
                <a:ext cx="159026" cy="424069"/>
              </a:xfrm>
              <a:custGeom>
                <a:avLst/>
                <a:gdLst>
                  <a:gd name="connsiteX0" fmla="*/ 0 w 9144000"/>
                  <a:gd name="connsiteY0" fmla="*/ 0 h 6864626"/>
                  <a:gd name="connsiteX1" fmla="*/ 9144000 w 9144000"/>
                  <a:gd name="connsiteY1" fmla="*/ 3419061 h 6864626"/>
                  <a:gd name="connsiteX2" fmla="*/ 0 w 9144000"/>
                  <a:gd name="connsiteY2" fmla="*/ 6864626 h 6864626"/>
                </a:gdLst>
                <a:ahLst/>
                <a:cxnLst>
                  <a:cxn ang="0">
                    <a:pos x="connsiteX0" y="connsiteY0"/>
                  </a:cxn>
                  <a:cxn ang="0">
                    <a:pos x="connsiteX1" y="connsiteY1"/>
                  </a:cxn>
                  <a:cxn ang="0">
                    <a:pos x="connsiteX2" y="connsiteY2"/>
                  </a:cxn>
                </a:cxnLst>
                <a:rect l="l" t="t" r="r" b="b"/>
                <a:pathLst>
                  <a:path w="9144000" h="6864626">
                    <a:moveTo>
                      <a:pt x="0" y="0"/>
                    </a:moveTo>
                    <a:lnTo>
                      <a:pt x="9144000" y="3419061"/>
                    </a:lnTo>
                    <a:lnTo>
                      <a:pt x="0" y="686462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930965" y="3445565"/>
                <a:ext cx="159026" cy="424069"/>
              </a:xfrm>
              <a:custGeom>
                <a:avLst/>
                <a:gdLst>
                  <a:gd name="connsiteX0" fmla="*/ 0 w 9144000"/>
                  <a:gd name="connsiteY0" fmla="*/ 0 h 6864626"/>
                  <a:gd name="connsiteX1" fmla="*/ 9144000 w 9144000"/>
                  <a:gd name="connsiteY1" fmla="*/ 3419061 h 6864626"/>
                  <a:gd name="connsiteX2" fmla="*/ 0 w 9144000"/>
                  <a:gd name="connsiteY2" fmla="*/ 6864626 h 6864626"/>
                </a:gdLst>
                <a:ahLst/>
                <a:cxnLst>
                  <a:cxn ang="0">
                    <a:pos x="connsiteX0" y="connsiteY0"/>
                  </a:cxn>
                  <a:cxn ang="0">
                    <a:pos x="connsiteX1" y="connsiteY1"/>
                  </a:cxn>
                  <a:cxn ang="0">
                    <a:pos x="connsiteX2" y="connsiteY2"/>
                  </a:cxn>
                </a:cxnLst>
                <a:rect l="l" t="t" r="r" b="b"/>
                <a:pathLst>
                  <a:path w="9144000" h="6864626">
                    <a:moveTo>
                      <a:pt x="0" y="0"/>
                    </a:moveTo>
                    <a:lnTo>
                      <a:pt x="9144000" y="3419061"/>
                    </a:lnTo>
                    <a:lnTo>
                      <a:pt x="0" y="686462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7447722" y="3578087"/>
              <a:ext cx="1371600" cy="424069"/>
              <a:chOff x="324678" y="3445565"/>
              <a:chExt cx="1371600" cy="424069"/>
            </a:xfrm>
          </p:grpSpPr>
          <p:sp>
            <p:nvSpPr>
              <p:cNvPr id="11" name="Freeform 10"/>
              <p:cNvSpPr/>
              <p:nvPr/>
            </p:nvSpPr>
            <p:spPr>
              <a:xfrm>
                <a:off x="1537252" y="3445565"/>
                <a:ext cx="159026" cy="424069"/>
              </a:xfrm>
              <a:custGeom>
                <a:avLst/>
                <a:gdLst>
                  <a:gd name="connsiteX0" fmla="*/ 0 w 9144000"/>
                  <a:gd name="connsiteY0" fmla="*/ 0 h 6864626"/>
                  <a:gd name="connsiteX1" fmla="*/ 9144000 w 9144000"/>
                  <a:gd name="connsiteY1" fmla="*/ 3419061 h 6864626"/>
                  <a:gd name="connsiteX2" fmla="*/ 0 w 9144000"/>
                  <a:gd name="connsiteY2" fmla="*/ 6864626 h 6864626"/>
                </a:gdLst>
                <a:ahLst/>
                <a:cxnLst>
                  <a:cxn ang="0">
                    <a:pos x="connsiteX0" y="connsiteY0"/>
                  </a:cxn>
                  <a:cxn ang="0">
                    <a:pos x="connsiteX1" y="connsiteY1"/>
                  </a:cxn>
                  <a:cxn ang="0">
                    <a:pos x="connsiteX2" y="connsiteY2"/>
                  </a:cxn>
                </a:cxnLst>
                <a:rect l="l" t="t" r="r" b="b"/>
                <a:pathLst>
                  <a:path w="9144000" h="6864626">
                    <a:moveTo>
                      <a:pt x="0" y="0"/>
                    </a:moveTo>
                    <a:lnTo>
                      <a:pt x="9144000" y="3419061"/>
                    </a:lnTo>
                    <a:lnTo>
                      <a:pt x="0" y="686462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24678" y="3445565"/>
                <a:ext cx="159026" cy="424069"/>
              </a:xfrm>
              <a:custGeom>
                <a:avLst/>
                <a:gdLst>
                  <a:gd name="connsiteX0" fmla="*/ 0 w 9144000"/>
                  <a:gd name="connsiteY0" fmla="*/ 0 h 6864626"/>
                  <a:gd name="connsiteX1" fmla="*/ 9144000 w 9144000"/>
                  <a:gd name="connsiteY1" fmla="*/ 3419061 h 6864626"/>
                  <a:gd name="connsiteX2" fmla="*/ 0 w 9144000"/>
                  <a:gd name="connsiteY2" fmla="*/ 6864626 h 6864626"/>
                </a:gdLst>
                <a:ahLst/>
                <a:cxnLst>
                  <a:cxn ang="0">
                    <a:pos x="connsiteX0" y="connsiteY0"/>
                  </a:cxn>
                  <a:cxn ang="0">
                    <a:pos x="connsiteX1" y="connsiteY1"/>
                  </a:cxn>
                  <a:cxn ang="0">
                    <a:pos x="connsiteX2" y="connsiteY2"/>
                  </a:cxn>
                </a:cxnLst>
                <a:rect l="l" t="t" r="r" b="b"/>
                <a:pathLst>
                  <a:path w="9144000" h="6864626">
                    <a:moveTo>
                      <a:pt x="0" y="0"/>
                    </a:moveTo>
                    <a:lnTo>
                      <a:pt x="9144000" y="3419061"/>
                    </a:lnTo>
                    <a:lnTo>
                      <a:pt x="0" y="686462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930965" y="3445565"/>
                <a:ext cx="159026" cy="424069"/>
              </a:xfrm>
              <a:custGeom>
                <a:avLst/>
                <a:gdLst>
                  <a:gd name="connsiteX0" fmla="*/ 0 w 9144000"/>
                  <a:gd name="connsiteY0" fmla="*/ 0 h 6864626"/>
                  <a:gd name="connsiteX1" fmla="*/ 9144000 w 9144000"/>
                  <a:gd name="connsiteY1" fmla="*/ 3419061 h 6864626"/>
                  <a:gd name="connsiteX2" fmla="*/ 0 w 9144000"/>
                  <a:gd name="connsiteY2" fmla="*/ 6864626 h 6864626"/>
                </a:gdLst>
                <a:ahLst/>
                <a:cxnLst>
                  <a:cxn ang="0">
                    <a:pos x="connsiteX0" y="connsiteY0"/>
                  </a:cxn>
                  <a:cxn ang="0">
                    <a:pos x="connsiteX1" y="connsiteY1"/>
                  </a:cxn>
                  <a:cxn ang="0">
                    <a:pos x="connsiteX2" y="connsiteY2"/>
                  </a:cxn>
                </a:cxnLst>
                <a:rect l="l" t="t" r="r" b="b"/>
                <a:pathLst>
                  <a:path w="9144000" h="6864626">
                    <a:moveTo>
                      <a:pt x="0" y="0"/>
                    </a:moveTo>
                    <a:lnTo>
                      <a:pt x="9144000" y="3419061"/>
                    </a:lnTo>
                    <a:lnTo>
                      <a:pt x="0" y="686462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403467" y="2990354"/>
            <a:ext cx="3938134" cy="2471821"/>
            <a:chOff x="403467" y="2990354"/>
            <a:chExt cx="3938134" cy="2471821"/>
          </a:xfrm>
        </p:grpSpPr>
        <p:sp>
          <p:nvSpPr>
            <p:cNvPr id="18" name="Rectangle 17"/>
            <p:cNvSpPr/>
            <p:nvPr/>
          </p:nvSpPr>
          <p:spPr>
            <a:xfrm>
              <a:off x="403467" y="3249425"/>
              <a:ext cx="3938133" cy="54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CURRENT BENEFIT PLANS</a:t>
              </a:r>
              <a:endParaRPr lang="en-US" sz="2000" dirty="0"/>
            </a:p>
          </p:txBody>
        </p:sp>
        <p:grpSp>
          <p:nvGrpSpPr>
            <p:cNvPr id="4" name="Group 3"/>
            <p:cNvGrpSpPr/>
            <p:nvPr/>
          </p:nvGrpSpPr>
          <p:grpSpPr>
            <a:xfrm>
              <a:off x="403467" y="3899499"/>
              <a:ext cx="3938133" cy="451568"/>
              <a:chOff x="338667" y="3928096"/>
              <a:chExt cx="3938133" cy="451568"/>
            </a:xfrm>
          </p:grpSpPr>
          <p:sp>
            <p:nvSpPr>
              <p:cNvPr id="19" name="Rectangle 18"/>
              <p:cNvSpPr/>
              <p:nvPr/>
            </p:nvSpPr>
            <p:spPr>
              <a:xfrm>
                <a:off x="790233" y="3928097"/>
                <a:ext cx="3486567" cy="451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Executive Bonus </a:t>
                </a:r>
              </a:p>
            </p:txBody>
          </p:sp>
          <p:sp>
            <p:nvSpPr>
              <p:cNvPr id="21" name="Rectangle 20"/>
              <p:cNvSpPr/>
              <p:nvPr/>
            </p:nvSpPr>
            <p:spPr>
              <a:xfrm>
                <a:off x="338667" y="3928096"/>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Narrow" panose="020B0606020202030204" pitchFamily="34" charset="0"/>
                    <a:sym typeface="Wingdings 3"/>
                  </a:rPr>
                  <a:t></a:t>
                </a:r>
                <a:endParaRPr lang="en-US" sz="2000" dirty="0" smtClean="0">
                  <a:latin typeface="Arial Narrow" panose="020B0606020202030204" pitchFamily="34" charset="0"/>
                </a:endParaRPr>
              </a:p>
            </p:txBody>
          </p:sp>
        </p:grpSp>
        <p:grpSp>
          <p:nvGrpSpPr>
            <p:cNvPr id="3" name="Group 2"/>
            <p:cNvGrpSpPr/>
            <p:nvPr/>
          </p:nvGrpSpPr>
          <p:grpSpPr>
            <a:xfrm>
              <a:off x="403467" y="4455053"/>
              <a:ext cx="3938134" cy="451568"/>
              <a:chOff x="338667" y="4509232"/>
              <a:chExt cx="3938134" cy="451568"/>
            </a:xfrm>
          </p:grpSpPr>
          <p:sp>
            <p:nvSpPr>
              <p:cNvPr id="20" name="Rectangle 19"/>
              <p:cNvSpPr/>
              <p:nvPr/>
            </p:nvSpPr>
            <p:spPr>
              <a:xfrm>
                <a:off x="790233" y="4509234"/>
                <a:ext cx="3486568" cy="451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Split Dollar – Loan Regime</a:t>
                </a:r>
              </a:p>
            </p:txBody>
          </p:sp>
          <p:sp>
            <p:nvSpPr>
              <p:cNvPr id="22" name="Rectangle 21"/>
              <p:cNvSpPr/>
              <p:nvPr/>
            </p:nvSpPr>
            <p:spPr>
              <a:xfrm>
                <a:off x="338667" y="4509232"/>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Narrow" panose="020B0606020202030204" pitchFamily="34" charset="0"/>
                    <a:sym typeface="Wingdings 3"/>
                  </a:rPr>
                  <a:t></a:t>
                </a:r>
                <a:endParaRPr lang="en-US" sz="2000" dirty="0">
                  <a:latin typeface="Arial Narrow" panose="020B0606020202030204" pitchFamily="34" charset="0"/>
                </a:endParaRPr>
              </a:p>
            </p:txBody>
          </p:sp>
        </p:grpSp>
        <p:grpSp>
          <p:nvGrpSpPr>
            <p:cNvPr id="26" name="Group 25"/>
            <p:cNvGrpSpPr/>
            <p:nvPr/>
          </p:nvGrpSpPr>
          <p:grpSpPr>
            <a:xfrm>
              <a:off x="403468" y="5010607"/>
              <a:ext cx="3938133" cy="451568"/>
              <a:chOff x="338667" y="3928096"/>
              <a:chExt cx="3938133" cy="451568"/>
            </a:xfrm>
          </p:grpSpPr>
          <p:sp>
            <p:nvSpPr>
              <p:cNvPr id="27" name="Rectangle 26"/>
              <p:cNvSpPr/>
              <p:nvPr/>
            </p:nvSpPr>
            <p:spPr>
              <a:xfrm>
                <a:off x="790233" y="3928097"/>
                <a:ext cx="3486567" cy="451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Split Dollar – Economic Benefit Regime</a:t>
                </a:r>
              </a:p>
            </p:txBody>
          </p:sp>
          <p:sp>
            <p:nvSpPr>
              <p:cNvPr id="28" name="Rectangle 27"/>
              <p:cNvSpPr/>
              <p:nvPr/>
            </p:nvSpPr>
            <p:spPr>
              <a:xfrm>
                <a:off x="338667" y="3928096"/>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Narrow" panose="020B0606020202030204" pitchFamily="34" charset="0"/>
                    <a:sym typeface="Wingdings 3"/>
                  </a:rPr>
                  <a:t></a:t>
                </a:r>
                <a:endParaRPr lang="en-US" sz="2000" dirty="0" smtClean="0">
                  <a:latin typeface="Arial Narrow" panose="020B0606020202030204" pitchFamily="34" charset="0"/>
                </a:endParaRPr>
              </a:p>
            </p:txBody>
          </p:sp>
        </p:grpSp>
        <p:sp>
          <p:nvSpPr>
            <p:cNvPr id="5" name="Isosceles Triangle 4"/>
            <p:cNvSpPr/>
            <p:nvPr/>
          </p:nvSpPr>
          <p:spPr>
            <a:xfrm>
              <a:off x="2117375" y="2990354"/>
              <a:ext cx="510316" cy="2590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4772561" y="2990354"/>
            <a:ext cx="3938134" cy="1916267"/>
            <a:chOff x="4772561" y="2990354"/>
            <a:chExt cx="3938134" cy="1916267"/>
          </a:xfrm>
        </p:grpSpPr>
        <p:sp>
          <p:nvSpPr>
            <p:cNvPr id="33" name="Rectangle 32"/>
            <p:cNvSpPr/>
            <p:nvPr/>
          </p:nvSpPr>
          <p:spPr>
            <a:xfrm>
              <a:off x="4772561" y="3249425"/>
              <a:ext cx="3938133" cy="54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DEFERRED BENEFIT PLANS</a:t>
              </a:r>
              <a:endParaRPr lang="en-US" sz="2000" dirty="0"/>
            </a:p>
          </p:txBody>
        </p:sp>
        <p:grpSp>
          <p:nvGrpSpPr>
            <p:cNvPr id="34" name="Group 33"/>
            <p:cNvGrpSpPr/>
            <p:nvPr/>
          </p:nvGrpSpPr>
          <p:grpSpPr>
            <a:xfrm>
              <a:off x="4772561" y="3899499"/>
              <a:ext cx="3938133" cy="451568"/>
              <a:chOff x="338667" y="3928096"/>
              <a:chExt cx="3938133" cy="451568"/>
            </a:xfrm>
          </p:grpSpPr>
          <p:sp>
            <p:nvSpPr>
              <p:cNvPr id="35" name="Rectangle 34"/>
              <p:cNvSpPr/>
              <p:nvPr/>
            </p:nvSpPr>
            <p:spPr>
              <a:xfrm>
                <a:off x="790233" y="3928097"/>
                <a:ext cx="3486567" cy="4515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Salary Continuation</a:t>
                </a:r>
              </a:p>
            </p:txBody>
          </p:sp>
          <p:sp>
            <p:nvSpPr>
              <p:cNvPr id="36" name="Rectangle 35"/>
              <p:cNvSpPr/>
              <p:nvPr/>
            </p:nvSpPr>
            <p:spPr>
              <a:xfrm>
                <a:off x="338667" y="3928096"/>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Narrow" panose="020B0606020202030204" pitchFamily="34" charset="0"/>
                    <a:sym typeface="Wingdings 3"/>
                  </a:rPr>
                  <a:t></a:t>
                </a:r>
                <a:endParaRPr lang="en-US" sz="2000" dirty="0" smtClean="0">
                  <a:latin typeface="Arial Narrow" panose="020B0606020202030204" pitchFamily="34" charset="0"/>
                </a:endParaRPr>
              </a:p>
            </p:txBody>
          </p:sp>
        </p:grpSp>
        <p:grpSp>
          <p:nvGrpSpPr>
            <p:cNvPr id="37" name="Group 36"/>
            <p:cNvGrpSpPr/>
            <p:nvPr/>
          </p:nvGrpSpPr>
          <p:grpSpPr>
            <a:xfrm>
              <a:off x="4772561" y="4455053"/>
              <a:ext cx="3938134" cy="451568"/>
              <a:chOff x="338667" y="4509232"/>
              <a:chExt cx="3938134" cy="451568"/>
            </a:xfrm>
          </p:grpSpPr>
          <p:sp>
            <p:nvSpPr>
              <p:cNvPr id="38" name="Rectangle 37"/>
              <p:cNvSpPr/>
              <p:nvPr/>
            </p:nvSpPr>
            <p:spPr>
              <a:xfrm>
                <a:off x="790233" y="4509234"/>
                <a:ext cx="3486568" cy="451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lvl="1"/>
                <a:r>
                  <a:rPr lang="en-US" altLang="en-US" dirty="0" smtClean="0">
                    <a:solidFill>
                      <a:schemeClr val="accent2"/>
                    </a:solidFill>
                    <a:latin typeface="Arial Narrow" panose="020B0606020202030204" pitchFamily="34" charset="0"/>
                    <a:ea typeface="ＭＳ Ｐゴシック" pitchFamily="-80" charset="-128"/>
                  </a:rPr>
                  <a:t>Deferred Compensation</a:t>
                </a:r>
              </a:p>
            </p:txBody>
          </p:sp>
          <p:sp>
            <p:nvSpPr>
              <p:cNvPr id="39" name="Rectangle 38"/>
              <p:cNvSpPr/>
              <p:nvPr/>
            </p:nvSpPr>
            <p:spPr>
              <a:xfrm>
                <a:off x="338667" y="4509232"/>
                <a:ext cx="451566" cy="451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Narrow" panose="020B0606020202030204" pitchFamily="34" charset="0"/>
                    <a:sym typeface="Wingdings 3"/>
                  </a:rPr>
                  <a:t></a:t>
                </a:r>
                <a:endParaRPr lang="en-US" sz="2000" dirty="0">
                  <a:latin typeface="Arial Narrow" panose="020B0606020202030204" pitchFamily="34" charset="0"/>
                </a:endParaRPr>
              </a:p>
            </p:txBody>
          </p:sp>
        </p:grpSp>
        <p:sp>
          <p:nvSpPr>
            <p:cNvPr id="46" name="Isosceles Triangle 45"/>
            <p:cNvSpPr/>
            <p:nvPr/>
          </p:nvSpPr>
          <p:spPr>
            <a:xfrm>
              <a:off x="6486469" y="2990354"/>
              <a:ext cx="510316" cy="2590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Slide Number Placeholder 24"/>
          <p:cNvSpPr>
            <a:spLocks noGrp="1"/>
          </p:cNvSpPr>
          <p:nvPr>
            <p:ph type="sldNum" sz="quarter" idx="12"/>
          </p:nvPr>
        </p:nvSpPr>
        <p:spPr/>
        <p:txBody>
          <a:bodyPr/>
          <a:lstStyle/>
          <a:p>
            <a:fld id="{9F495958-F516-439A-814A-D2DC1CC7FCCF}" type="slidenum">
              <a:rPr lang="en-US" smtClean="0"/>
              <a:t>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12"/>
          <p:cNvSpPr>
            <a:spLocks noGrp="1"/>
          </p:cNvSpPr>
          <p:nvPr>
            <p:ph type="title"/>
          </p:nvPr>
        </p:nvSpPr>
        <p:spPr/>
        <p:txBody>
          <a:bodyPr>
            <a:noAutofit/>
          </a:bodyPr>
          <a:lstStyle/>
          <a:p>
            <a:r>
              <a:rPr lang="en-US" dirty="0" smtClean="0"/>
              <a:t>COMMON TYPES OF </a:t>
            </a:r>
            <a:br>
              <a:rPr lang="en-US" dirty="0" smtClean="0"/>
            </a:br>
            <a:r>
              <a:rPr lang="en-US" dirty="0" smtClean="0"/>
              <a:t>EXECUTIVE BENEFIT PLANS</a:t>
            </a:r>
          </a:p>
        </p:txBody>
      </p:sp>
      <p:grpSp>
        <p:nvGrpSpPr>
          <p:cNvPr id="6" name="Group 5"/>
          <p:cNvGrpSpPr/>
          <p:nvPr/>
        </p:nvGrpSpPr>
        <p:grpSpPr>
          <a:xfrm>
            <a:off x="345600" y="1616083"/>
            <a:ext cx="4075200" cy="2178317"/>
            <a:chOff x="345600" y="1616083"/>
            <a:chExt cx="4075200" cy="2178317"/>
          </a:xfrm>
        </p:grpSpPr>
        <p:grpSp>
          <p:nvGrpSpPr>
            <p:cNvPr id="5" name="Group 4"/>
            <p:cNvGrpSpPr/>
            <p:nvPr/>
          </p:nvGrpSpPr>
          <p:grpSpPr>
            <a:xfrm>
              <a:off x="345600" y="1616083"/>
              <a:ext cx="4075200" cy="2178317"/>
              <a:chOff x="345600" y="1616083"/>
              <a:chExt cx="4075200" cy="2178317"/>
            </a:xfrm>
          </p:grpSpPr>
          <p:sp>
            <p:nvSpPr>
              <p:cNvPr id="3" name="Rectangle 2"/>
              <p:cNvSpPr/>
              <p:nvPr/>
            </p:nvSpPr>
            <p:spPr>
              <a:xfrm>
                <a:off x="345600" y="1616083"/>
                <a:ext cx="4075200" cy="34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EXECUTIVE BONUS</a:t>
                </a:r>
                <a:endParaRPr lang="en-US" sz="1600" dirty="0"/>
              </a:p>
            </p:txBody>
          </p:sp>
          <p:sp>
            <p:nvSpPr>
              <p:cNvPr id="4" name="Rectangle 3"/>
              <p:cNvSpPr/>
              <p:nvPr/>
            </p:nvSpPr>
            <p:spPr>
              <a:xfrm>
                <a:off x="345600" y="1961731"/>
                <a:ext cx="4075200" cy="1832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04" name="Group 103"/>
            <p:cNvGrpSpPr/>
            <p:nvPr/>
          </p:nvGrpSpPr>
          <p:grpSpPr>
            <a:xfrm>
              <a:off x="892800" y="2100056"/>
              <a:ext cx="2980800" cy="1555430"/>
              <a:chOff x="1008000" y="2102981"/>
              <a:chExt cx="6985200" cy="3644989"/>
            </a:xfrm>
          </p:grpSpPr>
          <p:sp>
            <p:nvSpPr>
              <p:cNvPr id="105" name="Oval 104"/>
              <p:cNvSpPr/>
              <p:nvPr/>
            </p:nvSpPr>
            <p:spPr>
              <a:xfrm>
                <a:off x="6056400" y="2922429"/>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sp>
            <p:nvSpPr>
              <p:cNvPr id="106" name="Right Arrow 105"/>
              <p:cNvSpPr/>
              <p:nvPr/>
            </p:nvSpPr>
            <p:spPr>
              <a:xfrm>
                <a:off x="2822400" y="3469628"/>
                <a:ext cx="31404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accent2"/>
                    </a:solidFill>
                    <a:latin typeface="Arial Narrow" panose="020B0606020202030204" pitchFamily="34" charset="0"/>
                  </a:rPr>
                  <a:t>BONUS THE PREMIUM</a:t>
                </a:r>
                <a:endParaRPr lang="en-US" sz="600" b="1" dirty="0">
                  <a:solidFill>
                    <a:schemeClr val="accent2"/>
                  </a:solidFill>
                  <a:latin typeface="Arial Narrow" panose="020B0606020202030204" pitchFamily="34" charset="0"/>
                </a:endParaRPr>
              </a:p>
            </p:txBody>
          </p:sp>
          <p:grpSp>
            <p:nvGrpSpPr>
              <p:cNvPr id="107" name="Group 106"/>
              <p:cNvGrpSpPr/>
              <p:nvPr/>
            </p:nvGrpSpPr>
            <p:grpSpPr>
              <a:xfrm>
                <a:off x="1101600" y="2924685"/>
                <a:ext cx="1843200" cy="1843200"/>
                <a:chOff x="1051200" y="2622600"/>
                <a:chExt cx="1612800" cy="1612800"/>
              </a:xfrm>
            </p:grpSpPr>
            <p:sp>
              <p:nvSpPr>
                <p:cNvPr id="120" name="Oval 119"/>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sp>
              <p:nvSpPr>
                <p:cNvPr id="121" name="Freeform 120"/>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nvGrpSpPr>
              <p:cNvPr id="108" name="Group 107"/>
              <p:cNvGrpSpPr/>
              <p:nvPr/>
            </p:nvGrpSpPr>
            <p:grpSpPr>
              <a:xfrm>
                <a:off x="1008000" y="2105237"/>
                <a:ext cx="2030400" cy="664792"/>
                <a:chOff x="842400" y="2105237"/>
                <a:chExt cx="2030400" cy="664792"/>
              </a:xfrm>
            </p:grpSpPr>
            <p:sp>
              <p:nvSpPr>
                <p:cNvPr id="118" name="Rectangle 117"/>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BUSINESS</a:t>
                  </a:r>
                  <a:endParaRPr lang="en-US" sz="900" b="1" dirty="0">
                    <a:latin typeface="Arial Narrow" panose="020B0606020202030204" pitchFamily="34" charset="0"/>
                  </a:endParaRPr>
                </a:p>
              </p:txBody>
            </p:sp>
            <p:sp>
              <p:nvSpPr>
                <p:cNvPr id="119" name="Isosceles Triangle 118"/>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grpSp>
            <p:nvGrpSpPr>
              <p:cNvPr id="109" name="Group 108"/>
              <p:cNvGrpSpPr/>
              <p:nvPr/>
            </p:nvGrpSpPr>
            <p:grpSpPr>
              <a:xfrm>
                <a:off x="5962800" y="2102981"/>
                <a:ext cx="2030400" cy="664792"/>
                <a:chOff x="842400" y="2105237"/>
                <a:chExt cx="2030400" cy="664792"/>
              </a:xfrm>
            </p:grpSpPr>
            <p:sp>
              <p:nvSpPr>
                <p:cNvPr id="116" name="Rectangle 115"/>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EXECUTIVE</a:t>
                  </a:r>
                  <a:endParaRPr lang="en-US" sz="900" b="1" dirty="0">
                    <a:latin typeface="Arial Narrow" panose="020B0606020202030204" pitchFamily="34" charset="0"/>
                  </a:endParaRPr>
                </a:p>
              </p:txBody>
            </p:sp>
            <p:sp>
              <p:nvSpPr>
                <p:cNvPr id="117" name="Isosceles Triangle 116"/>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sp>
            <p:nvSpPr>
              <p:cNvPr id="110" name="Oval 109"/>
              <p:cNvSpPr/>
              <p:nvPr/>
            </p:nvSpPr>
            <p:spPr>
              <a:xfrm>
                <a:off x="5523000" y="4364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nvGrpSpPr>
              <p:cNvPr id="111" name="Group 29"/>
              <p:cNvGrpSpPr>
                <a:grpSpLocks noChangeAspect="1"/>
              </p:cNvGrpSpPr>
              <p:nvPr/>
            </p:nvGrpSpPr>
            <p:grpSpPr bwMode="auto">
              <a:xfrm>
                <a:off x="6336162" y="3441497"/>
                <a:ext cx="1283677" cy="805065"/>
                <a:chOff x="1319" y="1516"/>
                <a:chExt cx="3130" cy="1963"/>
              </a:xfrm>
              <a:solidFill>
                <a:schemeClr val="bg1"/>
              </a:solidFill>
            </p:grpSpPr>
            <p:sp>
              <p:nvSpPr>
                <p:cNvPr id="112"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13"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14"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15"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grpSp>
      <p:grpSp>
        <p:nvGrpSpPr>
          <p:cNvPr id="7" name="Group 6"/>
          <p:cNvGrpSpPr/>
          <p:nvPr/>
        </p:nvGrpSpPr>
        <p:grpSpPr>
          <a:xfrm>
            <a:off x="4702800" y="1616083"/>
            <a:ext cx="4075200" cy="2178317"/>
            <a:chOff x="4702800" y="1616083"/>
            <a:chExt cx="4075200" cy="2178317"/>
          </a:xfrm>
        </p:grpSpPr>
        <p:grpSp>
          <p:nvGrpSpPr>
            <p:cNvPr id="79" name="Group 78"/>
            <p:cNvGrpSpPr/>
            <p:nvPr/>
          </p:nvGrpSpPr>
          <p:grpSpPr>
            <a:xfrm>
              <a:off x="4702800" y="1616083"/>
              <a:ext cx="4075200" cy="2178317"/>
              <a:chOff x="345600" y="1616083"/>
              <a:chExt cx="4075200" cy="2178317"/>
            </a:xfrm>
          </p:grpSpPr>
          <p:sp>
            <p:nvSpPr>
              <p:cNvPr id="80" name="Rectangle 79"/>
              <p:cNvSpPr/>
              <p:nvPr/>
            </p:nvSpPr>
            <p:spPr>
              <a:xfrm>
                <a:off x="345600" y="1616083"/>
                <a:ext cx="4075200" cy="34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SELECTIVE INCENTIVE PLANS</a:t>
                </a:r>
              </a:p>
            </p:txBody>
          </p:sp>
          <p:sp>
            <p:nvSpPr>
              <p:cNvPr id="81" name="Rectangle 80"/>
              <p:cNvSpPr/>
              <p:nvPr/>
            </p:nvSpPr>
            <p:spPr>
              <a:xfrm>
                <a:off x="345600" y="1961731"/>
                <a:ext cx="4075200" cy="1832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22" name="Group 121"/>
            <p:cNvGrpSpPr/>
            <p:nvPr/>
          </p:nvGrpSpPr>
          <p:grpSpPr>
            <a:xfrm>
              <a:off x="5250000" y="2100056"/>
              <a:ext cx="2980800" cy="1555430"/>
              <a:chOff x="1079400" y="1958981"/>
              <a:chExt cx="6985200" cy="3644989"/>
            </a:xfrm>
          </p:grpSpPr>
          <p:grpSp>
            <p:nvGrpSpPr>
              <p:cNvPr id="123" name="Group 122"/>
              <p:cNvGrpSpPr/>
              <p:nvPr/>
            </p:nvGrpSpPr>
            <p:grpSpPr>
              <a:xfrm>
                <a:off x="1079400" y="1958981"/>
                <a:ext cx="6985200" cy="2664904"/>
                <a:chOff x="1008000" y="2102981"/>
                <a:chExt cx="6985200" cy="2664904"/>
              </a:xfrm>
            </p:grpSpPr>
            <p:sp>
              <p:nvSpPr>
                <p:cNvPr id="125" name="Oval 124"/>
                <p:cNvSpPr/>
                <p:nvPr/>
              </p:nvSpPr>
              <p:spPr>
                <a:xfrm>
                  <a:off x="6056400" y="2922429"/>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sp>
              <p:nvSpPr>
                <p:cNvPr id="126" name="Right Arrow 125"/>
                <p:cNvSpPr/>
                <p:nvPr/>
              </p:nvSpPr>
              <p:spPr>
                <a:xfrm>
                  <a:off x="2822400" y="3469628"/>
                  <a:ext cx="31404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accent2"/>
                      </a:solidFill>
                      <a:latin typeface="Arial Narrow" panose="020B0606020202030204" pitchFamily="34" charset="0"/>
                    </a:rPr>
                    <a:t>PROMISE TO PAY</a:t>
                  </a:r>
                  <a:endParaRPr lang="en-US" sz="600" b="1" dirty="0">
                    <a:solidFill>
                      <a:schemeClr val="accent2"/>
                    </a:solidFill>
                    <a:latin typeface="Arial Narrow" panose="020B0606020202030204" pitchFamily="34" charset="0"/>
                  </a:endParaRPr>
                </a:p>
              </p:txBody>
            </p:sp>
            <p:grpSp>
              <p:nvGrpSpPr>
                <p:cNvPr id="127" name="Group 126"/>
                <p:cNvGrpSpPr/>
                <p:nvPr/>
              </p:nvGrpSpPr>
              <p:grpSpPr>
                <a:xfrm>
                  <a:off x="1101600" y="2924685"/>
                  <a:ext cx="1843200" cy="1843200"/>
                  <a:chOff x="1051200" y="2622600"/>
                  <a:chExt cx="1612800" cy="1612800"/>
                </a:xfrm>
              </p:grpSpPr>
              <p:sp>
                <p:nvSpPr>
                  <p:cNvPr id="139" name="Oval 138"/>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sp>
                <p:nvSpPr>
                  <p:cNvPr id="140" name="Freeform 139"/>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nvGrpSpPr>
                <p:cNvPr id="128" name="Group 127"/>
                <p:cNvGrpSpPr/>
                <p:nvPr/>
              </p:nvGrpSpPr>
              <p:grpSpPr>
                <a:xfrm>
                  <a:off x="1008000" y="2105237"/>
                  <a:ext cx="2030400" cy="664792"/>
                  <a:chOff x="842400" y="2105237"/>
                  <a:chExt cx="2030400" cy="664792"/>
                </a:xfrm>
              </p:grpSpPr>
              <p:sp>
                <p:nvSpPr>
                  <p:cNvPr id="137" name="Rectangle 136"/>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BUSINESS</a:t>
                    </a:r>
                    <a:endParaRPr lang="en-US" sz="900" b="1" dirty="0">
                      <a:latin typeface="Arial Narrow" panose="020B0606020202030204" pitchFamily="34" charset="0"/>
                    </a:endParaRPr>
                  </a:p>
                </p:txBody>
              </p:sp>
              <p:sp>
                <p:nvSpPr>
                  <p:cNvPr id="138" name="Isosceles Triangle 137"/>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grpSp>
              <p:nvGrpSpPr>
                <p:cNvPr id="129" name="Group 128"/>
                <p:cNvGrpSpPr/>
                <p:nvPr/>
              </p:nvGrpSpPr>
              <p:grpSpPr>
                <a:xfrm>
                  <a:off x="5962800" y="2102981"/>
                  <a:ext cx="2030400" cy="664792"/>
                  <a:chOff x="842400" y="2105237"/>
                  <a:chExt cx="2030400" cy="664792"/>
                </a:xfrm>
              </p:grpSpPr>
              <p:sp>
                <p:nvSpPr>
                  <p:cNvPr id="135" name="Rectangle 134"/>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EXECUTIVE</a:t>
                    </a:r>
                    <a:endParaRPr lang="en-US" sz="900" b="1" dirty="0">
                      <a:latin typeface="Arial Narrow" panose="020B0606020202030204" pitchFamily="34" charset="0"/>
                    </a:endParaRPr>
                  </a:p>
                </p:txBody>
              </p:sp>
              <p:sp>
                <p:nvSpPr>
                  <p:cNvPr id="136" name="Isosceles Triangle 135"/>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grpSp>
              <p:nvGrpSpPr>
                <p:cNvPr id="130" name="Group 29"/>
                <p:cNvGrpSpPr>
                  <a:grpSpLocks noChangeAspect="1"/>
                </p:cNvGrpSpPr>
                <p:nvPr/>
              </p:nvGrpSpPr>
              <p:grpSpPr bwMode="auto">
                <a:xfrm>
                  <a:off x="6336162" y="3441497"/>
                  <a:ext cx="1283677" cy="805065"/>
                  <a:chOff x="1319" y="1516"/>
                  <a:chExt cx="3130" cy="1963"/>
                </a:xfrm>
                <a:solidFill>
                  <a:schemeClr val="bg1"/>
                </a:solidFill>
              </p:grpSpPr>
              <p:sp>
                <p:nvSpPr>
                  <p:cNvPr id="131"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32"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33"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34"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sp>
            <p:nvSpPr>
              <p:cNvPr id="124" name="Oval 123"/>
              <p:cNvSpPr/>
              <p:nvPr/>
            </p:nvSpPr>
            <p:spPr>
              <a:xfrm>
                <a:off x="1893224" y="4220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grpSp>
      <p:grpSp>
        <p:nvGrpSpPr>
          <p:cNvPr id="12" name="Group 11"/>
          <p:cNvGrpSpPr/>
          <p:nvPr/>
        </p:nvGrpSpPr>
        <p:grpSpPr>
          <a:xfrm>
            <a:off x="345600" y="3985182"/>
            <a:ext cx="4075200" cy="2178317"/>
            <a:chOff x="345600" y="3985182"/>
            <a:chExt cx="4075200" cy="2178317"/>
          </a:xfrm>
        </p:grpSpPr>
        <p:grpSp>
          <p:nvGrpSpPr>
            <p:cNvPr id="75" name="Group 74"/>
            <p:cNvGrpSpPr/>
            <p:nvPr/>
          </p:nvGrpSpPr>
          <p:grpSpPr>
            <a:xfrm>
              <a:off x="345600" y="3985182"/>
              <a:ext cx="4075200" cy="2178317"/>
              <a:chOff x="345600" y="1616083"/>
              <a:chExt cx="4075200" cy="2178317"/>
            </a:xfrm>
          </p:grpSpPr>
          <p:sp>
            <p:nvSpPr>
              <p:cNvPr id="76" name="Rectangle 75"/>
              <p:cNvSpPr/>
              <p:nvPr/>
            </p:nvSpPr>
            <p:spPr>
              <a:xfrm>
                <a:off x="345600" y="1616083"/>
                <a:ext cx="4075200" cy="34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SPLIT DOLLAR  ECONOMIC BENEFIT</a:t>
                </a:r>
              </a:p>
            </p:txBody>
          </p:sp>
          <p:sp>
            <p:nvSpPr>
              <p:cNvPr id="77" name="Rectangle 76"/>
              <p:cNvSpPr/>
              <p:nvPr/>
            </p:nvSpPr>
            <p:spPr>
              <a:xfrm>
                <a:off x="345600" y="1961731"/>
                <a:ext cx="4075200" cy="1832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43" name="Group 142"/>
            <p:cNvGrpSpPr/>
            <p:nvPr/>
          </p:nvGrpSpPr>
          <p:grpSpPr>
            <a:xfrm>
              <a:off x="892800" y="4462749"/>
              <a:ext cx="2980800" cy="1555430"/>
              <a:chOff x="1008000" y="2102981"/>
              <a:chExt cx="6985200" cy="3644989"/>
            </a:xfrm>
          </p:grpSpPr>
          <p:sp>
            <p:nvSpPr>
              <p:cNvPr id="145" name="Oval 144"/>
              <p:cNvSpPr/>
              <p:nvPr/>
            </p:nvSpPr>
            <p:spPr>
              <a:xfrm>
                <a:off x="6056400" y="2922429"/>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sp>
            <p:nvSpPr>
              <p:cNvPr id="146" name="Right Arrow 145"/>
              <p:cNvSpPr/>
              <p:nvPr/>
            </p:nvSpPr>
            <p:spPr>
              <a:xfrm rot="20603783">
                <a:off x="3040381" y="4086357"/>
                <a:ext cx="2956884"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accent2"/>
                    </a:solidFill>
                    <a:latin typeface="Arial Narrow" panose="020B0606020202030204" pitchFamily="34" charset="0"/>
                  </a:rPr>
                  <a:t>DEATH BENEFIT ENDORSED</a:t>
                </a:r>
                <a:endParaRPr lang="en-US" sz="600" b="1" dirty="0">
                  <a:solidFill>
                    <a:schemeClr val="accent2"/>
                  </a:solidFill>
                  <a:latin typeface="Arial Narrow" panose="020B0606020202030204" pitchFamily="34" charset="0"/>
                </a:endParaRPr>
              </a:p>
            </p:txBody>
          </p:sp>
          <p:grpSp>
            <p:nvGrpSpPr>
              <p:cNvPr id="147" name="Group 146"/>
              <p:cNvGrpSpPr/>
              <p:nvPr/>
            </p:nvGrpSpPr>
            <p:grpSpPr>
              <a:xfrm>
                <a:off x="1101600" y="2924685"/>
                <a:ext cx="1843200" cy="1843200"/>
                <a:chOff x="1051200" y="2622600"/>
                <a:chExt cx="1612800" cy="1612800"/>
              </a:xfrm>
            </p:grpSpPr>
            <p:sp>
              <p:nvSpPr>
                <p:cNvPr id="160" name="Oval 159"/>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sp>
              <p:nvSpPr>
                <p:cNvPr id="161" name="Freeform 160"/>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nvGrpSpPr>
              <p:cNvPr id="148" name="Group 147"/>
              <p:cNvGrpSpPr/>
              <p:nvPr/>
            </p:nvGrpSpPr>
            <p:grpSpPr>
              <a:xfrm>
                <a:off x="1008000" y="2105237"/>
                <a:ext cx="2030400" cy="664792"/>
                <a:chOff x="842400" y="2105237"/>
                <a:chExt cx="2030400" cy="664792"/>
              </a:xfrm>
            </p:grpSpPr>
            <p:sp>
              <p:nvSpPr>
                <p:cNvPr id="158" name="Rectangle 157"/>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BUSINESS</a:t>
                  </a:r>
                  <a:endParaRPr lang="en-US" sz="900" b="1" dirty="0">
                    <a:latin typeface="Arial Narrow" panose="020B0606020202030204" pitchFamily="34" charset="0"/>
                  </a:endParaRPr>
                </a:p>
              </p:txBody>
            </p:sp>
            <p:sp>
              <p:nvSpPr>
                <p:cNvPr id="159" name="Isosceles Triangle 158"/>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grpSp>
            <p:nvGrpSpPr>
              <p:cNvPr id="149" name="Group 148"/>
              <p:cNvGrpSpPr/>
              <p:nvPr/>
            </p:nvGrpSpPr>
            <p:grpSpPr>
              <a:xfrm>
                <a:off x="5962800" y="2102981"/>
                <a:ext cx="2030400" cy="664792"/>
                <a:chOff x="842400" y="2105237"/>
                <a:chExt cx="2030400" cy="664792"/>
              </a:xfrm>
            </p:grpSpPr>
            <p:sp>
              <p:nvSpPr>
                <p:cNvPr id="156" name="Rectangle 155"/>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EXECUTIVE</a:t>
                  </a:r>
                  <a:endParaRPr lang="en-US" sz="900" b="1" dirty="0">
                    <a:latin typeface="Arial Narrow" panose="020B0606020202030204" pitchFamily="34" charset="0"/>
                  </a:endParaRPr>
                </a:p>
              </p:txBody>
            </p:sp>
            <p:sp>
              <p:nvSpPr>
                <p:cNvPr id="157" name="Isosceles Triangle 156"/>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sp>
            <p:nvSpPr>
              <p:cNvPr id="150" name="Oval 149"/>
              <p:cNvSpPr/>
              <p:nvPr/>
            </p:nvSpPr>
            <p:spPr>
              <a:xfrm>
                <a:off x="1821824" y="4364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nvGrpSpPr>
              <p:cNvPr id="151" name="Group 29"/>
              <p:cNvGrpSpPr>
                <a:grpSpLocks noChangeAspect="1"/>
              </p:cNvGrpSpPr>
              <p:nvPr/>
            </p:nvGrpSpPr>
            <p:grpSpPr bwMode="auto">
              <a:xfrm>
                <a:off x="6336162" y="3441497"/>
                <a:ext cx="1283677" cy="805065"/>
                <a:chOff x="1319" y="1516"/>
                <a:chExt cx="3130" cy="1963"/>
              </a:xfrm>
              <a:solidFill>
                <a:schemeClr val="bg1"/>
              </a:solidFill>
            </p:grpSpPr>
            <p:sp>
              <p:nvSpPr>
                <p:cNvPr id="152"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53"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54"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55"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grpSp>
      <p:grpSp>
        <p:nvGrpSpPr>
          <p:cNvPr id="13" name="Group 12"/>
          <p:cNvGrpSpPr/>
          <p:nvPr/>
        </p:nvGrpSpPr>
        <p:grpSpPr>
          <a:xfrm>
            <a:off x="4702800" y="3985182"/>
            <a:ext cx="4075200" cy="2178317"/>
            <a:chOff x="4702800" y="3985182"/>
            <a:chExt cx="4075200" cy="2178317"/>
          </a:xfrm>
        </p:grpSpPr>
        <p:grpSp>
          <p:nvGrpSpPr>
            <p:cNvPr id="82" name="Group 81"/>
            <p:cNvGrpSpPr/>
            <p:nvPr/>
          </p:nvGrpSpPr>
          <p:grpSpPr>
            <a:xfrm>
              <a:off x="4702800" y="3985182"/>
              <a:ext cx="4075200" cy="2178317"/>
              <a:chOff x="345600" y="1616083"/>
              <a:chExt cx="4075200" cy="2178317"/>
            </a:xfrm>
          </p:grpSpPr>
          <p:sp>
            <p:nvSpPr>
              <p:cNvPr id="83" name="Rectangle 82"/>
              <p:cNvSpPr/>
              <p:nvPr/>
            </p:nvSpPr>
            <p:spPr>
              <a:xfrm>
                <a:off x="345600" y="1616083"/>
                <a:ext cx="4075200" cy="34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SPLIT DOLLAR LOAN</a:t>
                </a:r>
              </a:p>
            </p:txBody>
          </p:sp>
          <p:sp>
            <p:nvSpPr>
              <p:cNvPr id="84" name="Rectangle 83"/>
              <p:cNvSpPr/>
              <p:nvPr/>
            </p:nvSpPr>
            <p:spPr>
              <a:xfrm>
                <a:off x="345600" y="1961731"/>
                <a:ext cx="4075200" cy="1832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62" name="Group 161"/>
            <p:cNvGrpSpPr/>
            <p:nvPr/>
          </p:nvGrpSpPr>
          <p:grpSpPr>
            <a:xfrm>
              <a:off x="5250000" y="4462749"/>
              <a:ext cx="2980800" cy="1555430"/>
              <a:chOff x="1079400" y="1958981"/>
              <a:chExt cx="6985200" cy="3644989"/>
            </a:xfrm>
          </p:grpSpPr>
          <p:grpSp>
            <p:nvGrpSpPr>
              <p:cNvPr id="163" name="Group 162"/>
              <p:cNvGrpSpPr/>
              <p:nvPr/>
            </p:nvGrpSpPr>
            <p:grpSpPr>
              <a:xfrm>
                <a:off x="2793600" y="2998258"/>
                <a:ext cx="3556800" cy="1405798"/>
                <a:chOff x="2793600" y="2811313"/>
                <a:chExt cx="3556800" cy="1405798"/>
              </a:xfrm>
            </p:grpSpPr>
            <p:sp>
              <p:nvSpPr>
                <p:cNvPr id="180" name="Right Arrow 179"/>
                <p:cNvSpPr/>
                <p:nvPr/>
              </p:nvSpPr>
              <p:spPr>
                <a:xfrm>
                  <a:off x="2793600" y="2811313"/>
                  <a:ext cx="32406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r>
                    <a:rPr lang="en-US" sz="600" b="1" dirty="0" smtClean="0">
                      <a:solidFill>
                        <a:schemeClr val="accent2"/>
                      </a:solidFill>
                      <a:latin typeface="Arial Narrow" panose="020B0606020202030204" pitchFamily="34" charset="0"/>
                    </a:rPr>
                    <a:t>PREMIUM LOANED</a:t>
                  </a:r>
                  <a:endParaRPr lang="en-US" sz="600" b="1" dirty="0">
                    <a:solidFill>
                      <a:schemeClr val="accent2"/>
                    </a:solidFill>
                    <a:latin typeface="Arial Narrow" panose="020B0606020202030204" pitchFamily="34" charset="0"/>
                  </a:endParaRPr>
                </a:p>
              </p:txBody>
            </p:sp>
            <p:sp>
              <p:nvSpPr>
                <p:cNvPr id="181" name="Right Arrow 180"/>
                <p:cNvSpPr/>
                <p:nvPr/>
              </p:nvSpPr>
              <p:spPr>
                <a:xfrm flipH="1">
                  <a:off x="3109800" y="3468311"/>
                  <a:ext cx="32406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r>
                    <a:rPr lang="en-US" sz="600" b="1" dirty="0" smtClean="0">
                      <a:solidFill>
                        <a:schemeClr val="accent2"/>
                      </a:solidFill>
                      <a:latin typeface="Arial Narrow" panose="020B0606020202030204" pitchFamily="34" charset="0"/>
                    </a:rPr>
                    <a:t>INTEREST</a:t>
                  </a:r>
                  <a:endParaRPr lang="en-US" sz="600" b="1" dirty="0">
                    <a:solidFill>
                      <a:schemeClr val="accent2"/>
                    </a:solidFill>
                    <a:latin typeface="Arial Narrow" panose="020B0606020202030204" pitchFamily="34" charset="0"/>
                  </a:endParaRPr>
                </a:p>
              </p:txBody>
            </p:sp>
          </p:grpSp>
          <p:sp>
            <p:nvSpPr>
              <p:cNvPr id="164" name="Oval 163"/>
              <p:cNvSpPr/>
              <p:nvPr/>
            </p:nvSpPr>
            <p:spPr>
              <a:xfrm>
                <a:off x="6127800" y="2779557"/>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nvGrpSpPr>
              <p:cNvPr id="165" name="Group 164"/>
              <p:cNvGrpSpPr/>
              <p:nvPr/>
            </p:nvGrpSpPr>
            <p:grpSpPr>
              <a:xfrm>
                <a:off x="1173000" y="2779557"/>
                <a:ext cx="1843200" cy="1843200"/>
                <a:chOff x="1051200" y="2622600"/>
                <a:chExt cx="1612800" cy="1612800"/>
              </a:xfrm>
            </p:grpSpPr>
            <p:sp>
              <p:nvSpPr>
                <p:cNvPr id="178" name="Oval 177"/>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sp>
              <p:nvSpPr>
                <p:cNvPr id="179" name="Freeform 178"/>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nvGrpSpPr>
              <p:cNvPr id="166" name="Group 165"/>
              <p:cNvGrpSpPr/>
              <p:nvPr/>
            </p:nvGrpSpPr>
            <p:grpSpPr>
              <a:xfrm>
                <a:off x="1079400" y="1961237"/>
                <a:ext cx="2030400" cy="664792"/>
                <a:chOff x="842400" y="2105237"/>
                <a:chExt cx="2030400" cy="664792"/>
              </a:xfrm>
            </p:grpSpPr>
            <p:sp>
              <p:nvSpPr>
                <p:cNvPr id="176" name="Rectangle 175"/>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BUSINESS</a:t>
                  </a:r>
                  <a:endParaRPr lang="en-US" sz="900" b="1" dirty="0">
                    <a:latin typeface="Arial Narrow" panose="020B0606020202030204" pitchFamily="34" charset="0"/>
                  </a:endParaRPr>
                </a:p>
              </p:txBody>
            </p:sp>
            <p:sp>
              <p:nvSpPr>
                <p:cNvPr id="177" name="Isosceles Triangle 176"/>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grpSp>
            <p:nvGrpSpPr>
              <p:cNvPr id="167" name="Group 166"/>
              <p:cNvGrpSpPr/>
              <p:nvPr/>
            </p:nvGrpSpPr>
            <p:grpSpPr>
              <a:xfrm>
                <a:off x="6034200" y="1958981"/>
                <a:ext cx="2030400" cy="664792"/>
                <a:chOff x="842400" y="2105237"/>
                <a:chExt cx="2030400" cy="664792"/>
              </a:xfrm>
            </p:grpSpPr>
            <p:sp>
              <p:nvSpPr>
                <p:cNvPr id="174" name="Rectangle 173"/>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Narrow" panose="020B0606020202030204" pitchFamily="34" charset="0"/>
                    </a:rPr>
                    <a:t>EXECUTIVE</a:t>
                  </a:r>
                  <a:endParaRPr lang="en-US" sz="900" b="1" dirty="0">
                    <a:latin typeface="Arial Narrow" panose="020B0606020202030204" pitchFamily="34" charset="0"/>
                  </a:endParaRPr>
                </a:p>
              </p:txBody>
            </p:sp>
            <p:sp>
              <p:nvSpPr>
                <p:cNvPr id="175" name="Isosceles Triangle 174"/>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sp>
            <p:nvSpPr>
              <p:cNvPr id="168" name="Oval 167"/>
              <p:cNvSpPr/>
              <p:nvPr/>
            </p:nvSpPr>
            <p:spPr>
              <a:xfrm>
                <a:off x="5594400" y="4220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latin typeface="Arial Narrow" panose="020B0606020202030204" pitchFamily="34" charset="0"/>
                </a:endParaRPr>
              </a:p>
            </p:txBody>
          </p:sp>
          <p:grpSp>
            <p:nvGrpSpPr>
              <p:cNvPr id="169" name="Group 29"/>
              <p:cNvGrpSpPr>
                <a:grpSpLocks noChangeAspect="1"/>
              </p:cNvGrpSpPr>
              <p:nvPr/>
            </p:nvGrpSpPr>
            <p:grpSpPr bwMode="auto">
              <a:xfrm>
                <a:off x="6407562" y="3297497"/>
                <a:ext cx="1283677" cy="805065"/>
                <a:chOff x="1319" y="1516"/>
                <a:chExt cx="3130" cy="1963"/>
              </a:xfrm>
              <a:solidFill>
                <a:schemeClr val="bg1"/>
              </a:solidFill>
            </p:grpSpPr>
            <p:sp>
              <p:nvSpPr>
                <p:cNvPr id="170"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71"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72"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sp>
              <p:nvSpPr>
                <p:cNvPr id="173"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00" b="1" dirty="0">
                    <a:latin typeface="Arial Narrow" panose="020B0606020202030204" pitchFamily="34" charset="0"/>
                  </a:endParaRPr>
                </a:p>
              </p:txBody>
            </p:sp>
          </p:grpSp>
        </p:grpSp>
      </p:grpSp>
      <p:sp>
        <p:nvSpPr>
          <p:cNvPr id="14" name="Slide Number Placeholder 13"/>
          <p:cNvSpPr>
            <a:spLocks noGrp="1"/>
          </p:cNvSpPr>
          <p:nvPr>
            <p:ph type="sldNum" sz="quarter" idx="12"/>
          </p:nvPr>
        </p:nvSpPr>
        <p:spPr/>
        <p:txBody>
          <a:bodyPr/>
          <a:lstStyle/>
          <a:p>
            <a:fld id="{9F495958-F516-439A-814A-D2DC1CC7FCCF}" type="slidenum">
              <a:rPr lang="en-US" smtClean="0"/>
              <a:t>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
            <a:ext cx="9143999" cy="6857998"/>
          </a:xfrm>
          <a:prstGeom prst="rect">
            <a:avLst/>
          </a:prstGeom>
          <a:gradFill flip="none" rotWithShape="1">
            <a:gsLst>
              <a:gs pos="24000">
                <a:schemeClr val="bg1">
                  <a:shade val="30000"/>
                  <a:satMod val="115000"/>
                  <a:alpha val="0"/>
                </a:schemeClr>
              </a:gs>
              <a:gs pos="100000">
                <a:srgbClr val="7A6E4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3427200" y="4269600"/>
            <a:ext cx="5716800" cy="1469000"/>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71" name="Rectangle 2"/>
          <p:cNvSpPr txBox="1">
            <a:spLocks/>
          </p:cNvSpPr>
          <p:nvPr/>
        </p:nvSpPr>
        <p:spPr bwMode="auto">
          <a:xfrm>
            <a:off x="1447800" y="3376613"/>
            <a:ext cx="73406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lnSpc>
                <a:spcPct val="90000"/>
              </a:lnSpc>
            </a:pPr>
            <a:r>
              <a:rPr lang="en-US" altLang="en-US" sz="4800" dirty="0">
                <a:solidFill>
                  <a:schemeClr val="bg1"/>
                </a:solidFill>
              </a:rPr>
              <a:t>HOW EXECUTIVE BENEFITS WORK</a:t>
            </a:r>
          </a:p>
        </p:txBody>
      </p:sp>
      <p:sp>
        <p:nvSpPr>
          <p:cNvPr id="2" name="Slide Number Placeholder 1"/>
          <p:cNvSpPr>
            <a:spLocks noGrp="1"/>
          </p:cNvSpPr>
          <p:nvPr>
            <p:ph type="sldNum" sz="quarter" idx="12"/>
          </p:nvPr>
        </p:nvSpPr>
        <p:spPr/>
        <p:txBody>
          <a:bodyPr/>
          <a:lstStyle/>
          <a:p>
            <a:pPr>
              <a:defRPr/>
            </a:pPr>
            <a:fld id="{829ACCE3-8C0B-499D-BB36-BE861BE6857E}" type="slidenum">
              <a:rPr lang="en-US" smtClean="0"/>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p:cNvSpPr>
          <p:nvPr>
            <p:ph type="title"/>
          </p:nvPr>
        </p:nvSpPr>
        <p:spPr/>
        <p:txBody>
          <a:bodyPr/>
          <a:lstStyle/>
          <a:p>
            <a:r>
              <a:rPr lang="en-US" altLang="en-US" dirty="0" smtClean="0"/>
              <a:t>BONUS PLANS</a:t>
            </a:r>
          </a:p>
        </p:txBody>
      </p:sp>
      <p:sp>
        <p:nvSpPr>
          <p:cNvPr id="36" name="Oval 35"/>
          <p:cNvSpPr/>
          <p:nvPr/>
        </p:nvSpPr>
        <p:spPr>
          <a:xfrm>
            <a:off x="6127800" y="2778429"/>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a:off x="2893800" y="3325628"/>
            <a:ext cx="31404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solidFill>
                <a:latin typeface="Arial Narrow" panose="020B0606020202030204" pitchFamily="34" charset="0"/>
              </a:rPr>
              <a:t>BONUS THE PREMIUM</a:t>
            </a:r>
            <a:endParaRPr lang="en-US" sz="1600" b="1" dirty="0">
              <a:solidFill>
                <a:schemeClr val="accent2"/>
              </a:solidFill>
              <a:latin typeface="Arial Narrow" panose="020B0606020202030204" pitchFamily="34" charset="0"/>
            </a:endParaRPr>
          </a:p>
        </p:txBody>
      </p:sp>
      <p:grpSp>
        <p:nvGrpSpPr>
          <p:cNvPr id="28" name="Group 27"/>
          <p:cNvGrpSpPr/>
          <p:nvPr/>
        </p:nvGrpSpPr>
        <p:grpSpPr>
          <a:xfrm>
            <a:off x="1173000" y="2780685"/>
            <a:ext cx="1843200" cy="1843200"/>
            <a:chOff x="1051200" y="2622600"/>
            <a:chExt cx="1612800" cy="1612800"/>
          </a:xfrm>
        </p:grpSpPr>
        <p:sp>
          <p:nvSpPr>
            <p:cNvPr id="3" name="Oval 2"/>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p:cNvGrpSpPr/>
          <p:nvPr/>
        </p:nvGrpSpPr>
        <p:grpSpPr>
          <a:xfrm>
            <a:off x="1079400" y="1961237"/>
            <a:ext cx="2030400" cy="664792"/>
            <a:chOff x="842400" y="2105237"/>
            <a:chExt cx="2030400" cy="664792"/>
          </a:xfrm>
        </p:grpSpPr>
        <p:sp>
          <p:nvSpPr>
            <p:cNvPr id="29" name="Rectangle 28"/>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BUSINESS</a:t>
              </a:r>
              <a:endParaRPr lang="en-US" sz="2400" dirty="0"/>
            </a:p>
          </p:txBody>
        </p:sp>
        <p:sp>
          <p:nvSpPr>
            <p:cNvPr id="31" name="Isosceles Triangle 30"/>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p:cNvGrpSpPr/>
          <p:nvPr/>
        </p:nvGrpSpPr>
        <p:grpSpPr>
          <a:xfrm>
            <a:off x="6034200" y="1958981"/>
            <a:ext cx="2030400" cy="664792"/>
            <a:chOff x="842400" y="2105237"/>
            <a:chExt cx="2030400" cy="664792"/>
          </a:xfrm>
        </p:grpSpPr>
        <p:sp>
          <p:nvSpPr>
            <p:cNvPr id="39" name="Rectangle 38"/>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EXECUTIVE</a:t>
              </a:r>
              <a:endParaRPr lang="en-US" sz="2400" dirty="0"/>
            </a:p>
          </p:txBody>
        </p:sp>
        <p:sp>
          <p:nvSpPr>
            <p:cNvPr id="40" name="Isosceles Triangle 39"/>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Oval 33"/>
          <p:cNvSpPr/>
          <p:nvPr/>
        </p:nvSpPr>
        <p:spPr>
          <a:xfrm>
            <a:off x="5594400" y="4220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29"/>
          <p:cNvGrpSpPr>
            <a:grpSpLocks noChangeAspect="1"/>
          </p:cNvGrpSpPr>
          <p:nvPr/>
        </p:nvGrpSpPr>
        <p:grpSpPr bwMode="auto">
          <a:xfrm>
            <a:off x="6407562" y="3297497"/>
            <a:ext cx="1283677" cy="805065"/>
            <a:chOff x="1319" y="1516"/>
            <a:chExt cx="3130" cy="1963"/>
          </a:xfrm>
          <a:solidFill>
            <a:schemeClr val="bg1"/>
          </a:solidFill>
        </p:grpSpPr>
        <p:sp>
          <p:nvSpPr>
            <p:cNvPr id="48"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3" name="Slide Number Placeholder 52"/>
          <p:cNvSpPr>
            <a:spLocks noGrp="1"/>
          </p:cNvSpPr>
          <p:nvPr>
            <p:ph type="sldNum" sz="quarter" idx="12"/>
          </p:nvPr>
        </p:nvSpPr>
        <p:spPr/>
        <p:txBody>
          <a:bodyPr/>
          <a:lstStyle/>
          <a:p>
            <a:fld id="{9F495958-F516-439A-814A-D2DC1CC7FCCF}" type="slidenum">
              <a:rPr lang="en-US" smtClean="0"/>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p:txBody>
          <a:bodyPr rtlCol="0">
            <a:noAutofit/>
          </a:bodyPr>
          <a:lstStyle/>
          <a:p>
            <a:pPr fontAlgn="auto">
              <a:spcAft>
                <a:spcPts val="0"/>
              </a:spcAft>
              <a:defRPr/>
            </a:pPr>
            <a:r>
              <a:rPr lang="en-US" dirty="0" smtClean="0"/>
              <a:t>SALARY CONTINUATION / </a:t>
            </a:r>
            <a:br>
              <a:rPr lang="en-US" dirty="0" smtClean="0"/>
            </a:br>
            <a:r>
              <a:rPr lang="en-US" dirty="0" smtClean="0"/>
              <a:t>DEFERRED COMPENSATION</a:t>
            </a:r>
          </a:p>
        </p:txBody>
      </p:sp>
      <p:sp>
        <p:nvSpPr>
          <p:cNvPr id="15364" name="TextBox 3"/>
          <p:cNvSpPr txBox="1">
            <a:spLocks noChangeArrowheads="1"/>
          </p:cNvSpPr>
          <p:nvPr/>
        </p:nvSpPr>
        <p:spPr bwMode="auto">
          <a:xfrm>
            <a:off x="805826" y="5803236"/>
            <a:ext cx="654275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dirty="0">
                <a:solidFill>
                  <a:schemeClr val="bg1">
                    <a:lumMod val="50000"/>
                  </a:schemeClr>
                </a:solidFill>
                <a:latin typeface="Arial Narrow" panose="020B0606020202030204" pitchFamily="34" charset="0"/>
              </a:rPr>
              <a:t>Policy loans and withdrawals reduce the policy’s cash value and death benefit and may result in a taxable event.  Surrender charges may reduce the policy’s cash value early years.</a:t>
            </a:r>
          </a:p>
        </p:txBody>
      </p:sp>
      <p:grpSp>
        <p:nvGrpSpPr>
          <p:cNvPr id="2" name="Group 1"/>
          <p:cNvGrpSpPr/>
          <p:nvPr/>
        </p:nvGrpSpPr>
        <p:grpSpPr>
          <a:xfrm>
            <a:off x="1079400" y="1958981"/>
            <a:ext cx="6985200" cy="3644989"/>
            <a:chOff x="1079400" y="1958981"/>
            <a:chExt cx="6985200" cy="3644989"/>
          </a:xfrm>
        </p:grpSpPr>
        <p:grpSp>
          <p:nvGrpSpPr>
            <p:cNvPr id="18" name="Group 17"/>
            <p:cNvGrpSpPr/>
            <p:nvPr/>
          </p:nvGrpSpPr>
          <p:grpSpPr>
            <a:xfrm>
              <a:off x="1079400" y="1958981"/>
              <a:ext cx="6985200" cy="2664904"/>
              <a:chOff x="1008000" y="2102981"/>
              <a:chExt cx="6985200" cy="2664904"/>
            </a:xfrm>
          </p:grpSpPr>
          <p:sp>
            <p:nvSpPr>
              <p:cNvPr id="19" name="Oval 18"/>
              <p:cNvSpPr/>
              <p:nvPr/>
            </p:nvSpPr>
            <p:spPr>
              <a:xfrm>
                <a:off x="6056400" y="2922429"/>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2822400" y="3469628"/>
                <a:ext cx="3140400"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solidFill>
                    <a:latin typeface="Arial Narrow" panose="020B0606020202030204" pitchFamily="34" charset="0"/>
                  </a:rPr>
                  <a:t>PROMISE TO PAY</a:t>
                </a:r>
                <a:endParaRPr lang="en-US" sz="1600" b="1" dirty="0">
                  <a:solidFill>
                    <a:schemeClr val="accent2"/>
                  </a:solidFill>
                  <a:latin typeface="Arial Narrow" panose="020B0606020202030204" pitchFamily="34" charset="0"/>
                </a:endParaRPr>
              </a:p>
            </p:txBody>
          </p:sp>
          <p:grpSp>
            <p:nvGrpSpPr>
              <p:cNvPr id="21" name="Group 20"/>
              <p:cNvGrpSpPr/>
              <p:nvPr/>
            </p:nvGrpSpPr>
            <p:grpSpPr>
              <a:xfrm>
                <a:off x="1101600" y="2924685"/>
                <a:ext cx="1843200" cy="1843200"/>
                <a:chOff x="1051200" y="2622600"/>
                <a:chExt cx="1612800" cy="1612800"/>
              </a:xfrm>
            </p:grpSpPr>
            <p:sp>
              <p:nvSpPr>
                <p:cNvPr id="35" name="Oval 34"/>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p:cNvGrpSpPr/>
              <p:nvPr/>
            </p:nvGrpSpPr>
            <p:grpSpPr>
              <a:xfrm>
                <a:off x="1008000" y="2105237"/>
                <a:ext cx="2030400" cy="664792"/>
                <a:chOff x="842400" y="2105237"/>
                <a:chExt cx="2030400" cy="664792"/>
              </a:xfrm>
            </p:grpSpPr>
            <p:sp>
              <p:nvSpPr>
                <p:cNvPr id="33" name="Rectangle 32"/>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BUSINESS</a:t>
                  </a:r>
                  <a:endParaRPr lang="en-US" sz="2400" dirty="0"/>
                </a:p>
              </p:txBody>
            </p:sp>
            <p:sp>
              <p:nvSpPr>
                <p:cNvPr id="34" name="Isosceles Triangle 33"/>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5962800" y="2102981"/>
                <a:ext cx="2030400" cy="664792"/>
                <a:chOff x="842400" y="2105237"/>
                <a:chExt cx="2030400" cy="664792"/>
              </a:xfrm>
            </p:grpSpPr>
            <p:sp>
              <p:nvSpPr>
                <p:cNvPr id="31" name="Rectangle 30"/>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EXECUTIVE</a:t>
                  </a:r>
                  <a:endParaRPr lang="en-US" sz="2400" dirty="0"/>
                </a:p>
              </p:txBody>
            </p:sp>
            <p:sp>
              <p:nvSpPr>
                <p:cNvPr id="32" name="Isosceles Triangle 31"/>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9"/>
              <p:cNvGrpSpPr>
                <a:grpSpLocks noChangeAspect="1"/>
              </p:cNvGrpSpPr>
              <p:nvPr/>
            </p:nvGrpSpPr>
            <p:grpSpPr bwMode="auto">
              <a:xfrm>
                <a:off x="6336162" y="3441497"/>
                <a:ext cx="1283677" cy="805065"/>
                <a:chOff x="1319" y="1516"/>
                <a:chExt cx="3130" cy="1963"/>
              </a:xfrm>
              <a:solidFill>
                <a:schemeClr val="bg1"/>
              </a:solidFill>
            </p:grpSpPr>
            <p:sp>
              <p:nvSpPr>
                <p:cNvPr id="26"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Oval 36"/>
            <p:cNvSpPr/>
            <p:nvPr/>
          </p:nvSpPr>
          <p:spPr>
            <a:xfrm>
              <a:off x="1893224" y="4220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12"/>
          </p:nvPr>
        </p:nvSpPr>
        <p:spPr/>
        <p:txBody>
          <a:bodyPr/>
          <a:lstStyle/>
          <a:p>
            <a:fld id="{9F495958-F516-439A-814A-D2DC1CC7FCCF}" type="slidenum">
              <a:rPr lang="en-US" smtClean="0"/>
              <a:t>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p:cNvSpPr>
          <p:nvPr>
            <p:ph type="title"/>
          </p:nvPr>
        </p:nvSpPr>
        <p:spPr/>
        <p:txBody>
          <a:bodyPr>
            <a:noAutofit/>
          </a:bodyPr>
          <a:lstStyle/>
          <a:p>
            <a:r>
              <a:rPr lang="en-US" altLang="en-US" dirty="0" smtClean="0"/>
              <a:t>SPLIT DOLLAR ECONOMIC </a:t>
            </a:r>
            <a:br>
              <a:rPr lang="en-US" altLang="en-US" dirty="0" smtClean="0"/>
            </a:br>
            <a:r>
              <a:rPr lang="en-US" altLang="en-US" dirty="0" smtClean="0"/>
              <a:t>BENEFIT REGIME</a:t>
            </a:r>
          </a:p>
        </p:txBody>
      </p:sp>
      <p:grpSp>
        <p:nvGrpSpPr>
          <p:cNvPr id="3" name="Group 2"/>
          <p:cNvGrpSpPr/>
          <p:nvPr/>
        </p:nvGrpSpPr>
        <p:grpSpPr>
          <a:xfrm>
            <a:off x="1079400" y="1958981"/>
            <a:ext cx="6985200" cy="4076989"/>
            <a:chOff x="1079400" y="1958981"/>
            <a:chExt cx="6985200" cy="4076989"/>
          </a:xfrm>
        </p:grpSpPr>
        <p:sp>
          <p:nvSpPr>
            <p:cNvPr id="37" name="Right Arrow 36"/>
            <p:cNvSpPr/>
            <p:nvPr/>
          </p:nvSpPr>
          <p:spPr>
            <a:xfrm rot="5400000">
              <a:off x="6587538" y="4307832"/>
              <a:ext cx="923724"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accent2"/>
                </a:solidFill>
                <a:latin typeface="Arial Narrow" panose="020B0606020202030204" pitchFamily="34" charset="0"/>
              </a:endParaRPr>
            </a:p>
          </p:txBody>
        </p:sp>
        <p:grpSp>
          <p:nvGrpSpPr>
            <p:cNvPr id="19" name="Group 18"/>
            <p:cNvGrpSpPr/>
            <p:nvPr/>
          </p:nvGrpSpPr>
          <p:grpSpPr>
            <a:xfrm>
              <a:off x="1079400" y="1958981"/>
              <a:ext cx="6985200" cy="3644989"/>
              <a:chOff x="1008000" y="2102981"/>
              <a:chExt cx="6985200" cy="3644989"/>
            </a:xfrm>
          </p:grpSpPr>
          <p:sp>
            <p:nvSpPr>
              <p:cNvPr id="20" name="Oval 19"/>
              <p:cNvSpPr/>
              <p:nvPr/>
            </p:nvSpPr>
            <p:spPr>
              <a:xfrm>
                <a:off x="6056400" y="2922429"/>
                <a:ext cx="1843200" cy="1843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rot="20603783">
                <a:off x="3040381" y="4086357"/>
                <a:ext cx="2956884" cy="748800"/>
              </a:xfrm>
              <a:prstGeom prst="rightArrow">
                <a:avLst>
                  <a:gd name="adj1" fmla="val 50000"/>
                  <a:gd name="adj2" fmla="val 519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solidFill>
                    <a:latin typeface="Arial Narrow" panose="020B0606020202030204" pitchFamily="34" charset="0"/>
                  </a:rPr>
                  <a:t>DEATH BENEFIT ENDORSED</a:t>
                </a:r>
                <a:endParaRPr lang="en-US" sz="1600" b="1" dirty="0">
                  <a:solidFill>
                    <a:schemeClr val="accent2"/>
                  </a:solidFill>
                  <a:latin typeface="Arial Narrow" panose="020B0606020202030204" pitchFamily="34" charset="0"/>
                </a:endParaRPr>
              </a:p>
            </p:txBody>
          </p:sp>
          <p:grpSp>
            <p:nvGrpSpPr>
              <p:cNvPr id="22" name="Group 21"/>
              <p:cNvGrpSpPr/>
              <p:nvPr/>
            </p:nvGrpSpPr>
            <p:grpSpPr>
              <a:xfrm>
                <a:off x="1101600" y="2924685"/>
                <a:ext cx="1843200" cy="1843200"/>
                <a:chOff x="1051200" y="2622600"/>
                <a:chExt cx="1612800" cy="1612800"/>
              </a:xfrm>
            </p:grpSpPr>
            <p:sp>
              <p:nvSpPr>
                <p:cNvPr id="35" name="Oval 34"/>
                <p:cNvSpPr/>
                <p:nvPr/>
              </p:nvSpPr>
              <p:spPr>
                <a:xfrm>
                  <a:off x="1051200" y="2622600"/>
                  <a:ext cx="1612800" cy="161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a:spLocks noEditPoints="1"/>
                </p:cNvSpPr>
                <p:nvPr/>
              </p:nvSpPr>
              <p:spPr bwMode="auto">
                <a:xfrm>
                  <a:off x="1390081" y="3063875"/>
                  <a:ext cx="935038" cy="730250"/>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p:cNvGrpSpPr/>
              <p:nvPr/>
            </p:nvGrpSpPr>
            <p:grpSpPr>
              <a:xfrm>
                <a:off x="1008000" y="2105237"/>
                <a:ext cx="2030400" cy="664792"/>
                <a:chOff x="842400" y="2105237"/>
                <a:chExt cx="2030400" cy="664792"/>
              </a:xfrm>
            </p:grpSpPr>
            <p:sp>
              <p:nvSpPr>
                <p:cNvPr id="33" name="Rectangle 32"/>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BUSINESS</a:t>
                  </a:r>
                  <a:endParaRPr lang="en-US" sz="2400" dirty="0"/>
                </a:p>
              </p:txBody>
            </p:sp>
            <p:sp>
              <p:nvSpPr>
                <p:cNvPr id="34" name="Isosceles Triangle 33"/>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5962800" y="2102981"/>
                <a:ext cx="2030400" cy="664792"/>
                <a:chOff x="842400" y="2105237"/>
                <a:chExt cx="2030400" cy="664792"/>
              </a:xfrm>
            </p:grpSpPr>
            <p:sp>
              <p:nvSpPr>
                <p:cNvPr id="31" name="Rectangle 30"/>
                <p:cNvSpPr/>
                <p:nvPr/>
              </p:nvSpPr>
              <p:spPr>
                <a:xfrm>
                  <a:off x="842400" y="2105237"/>
                  <a:ext cx="20304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EXECUTIVE</a:t>
                  </a:r>
                  <a:endParaRPr lang="en-US" sz="2400" dirty="0"/>
                </a:p>
              </p:txBody>
            </p:sp>
            <p:sp>
              <p:nvSpPr>
                <p:cNvPr id="32" name="Isosceles Triangle 31"/>
                <p:cNvSpPr/>
                <p:nvPr/>
              </p:nvSpPr>
              <p:spPr>
                <a:xfrm flipV="1">
                  <a:off x="1692000" y="2602037"/>
                  <a:ext cx="331200" cy="167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Oval 24"/>
              <p:cNvSpPr/>
              <p:nvPr/>
            </p:nvSpPr>
            <p:spPr>
              <a:xfrm>
                <a:off x="1821824" y="4364370"/>
                <a:ext cx="1383600" cy="13836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9"/>
              <p:cNvGrpSpPr>
                <a:grpSpLocks noChangeAspect="1"/>
              </p:cNvGrpSpPr>
              <p:nvPr/>
            </p:nvGrpSpPr>
            <p:grpSpPr bwMode="auto">
              <a:xfrm>
                <a:off x="6336162" y="3441497"/>
                <a:ext cx="1283677" cy="805065"/>
                <a:chOff x="1319" y="1516"/>
                <a:chExt cx="3130" cy="1963"/>
              </a:xfrm>
              <a:solidFill>
                <a:schemeClr val="bg1"/>
              </a:solidFill>
            </p:grpSpPr>
            <p:sp>
              <p:nvSpPr>
                <p:cNvPr id="27" name="Freeform 34"/>
                <p:cNvSpPr>
                  <a:spLocks/>
                </p:cNvSpPr>
                <p:nvPr/>
              </p:nvSpPr>
              <p:spPr bwMode="auto">
                <a:xfrm>
                  <a:off x="2985" y="1617"/>
                  <a:ext cx="1257" cy="1658"/>
                </a:xfrm>
                <a:custGeom>
                  <a:avLst/>
                  <a:gdLst>
                    <a:gd name="T0" fmla="*/ 1230 w 2514"/>
                    <a:gd name="T1" fmla="*/ 5 h 3314"/>
                    <a:gd name="T2" fmla="*/ 1391 w 2514"/>
                    <a:gd name="T3" fmla="*/ 57 h 3314"/>
                    <a:gd name="T4" fmla="*/ 1574 w 2514"/>
                    <a:gd name="T5" fmla="*/ 193 h 3314"/>
                    <a:gd name="T6" fmla="*/ 1747 w 2514"/>
                    <a:gd name="T7" fmla="*/ 453 h 3314"/>
                    <a:gd name="T8" fmla="*/ 1875 w 2514"/>
                    <a:gd name="T9" fmla="*/ 876 h 3314"/>
                    <a:gd name="T10" fmla="*/ 1922 w 2514"/>
                    <a:gd name="T11" fmla="*/ 1361 h 3314"/>
                    <a:gd name="T12" fmla="*/ 1925 w 2514"/>
                    <a:gd name="T13" fmla="*/ 1484 h 3314"/>
                    <a:gd name="T14" fmla="*/ 1953 w 2514"/>
                    <a:gd name="T15" fmla="*/ 1721 h 3314"/>
                    <a:gd name="T16" fmla="*/ 2037 w 2514"/>
                    <a:gd name="T17" fmla="*/ 1999 h 3314"/>
                    <a:gd name="T18" fmla="*/ 2210 w 2514"/>
                    <a:gd name="T19" fmla="*/ 2248 h 3314"/>
                    <a:gd name="T20" fmla="*/ 2497 w 2514"/>
                    <a:gd name="T21" fmla="*/ 2390 h 3314"/>
                    <a:gd name="T22" fmla="*/ 2393 w 2514"/>
                    <a:gd name="T23" fmla="*/ 2388 h 3314"/>
                    <a:gd name="T24" fmla="*/ 2188 w 2514"/>
                    <a:gd name="T25" fmla="*/ 2319 h 3314"/>
                    <a:gd name="T26" fmla="*/ 2250 w 2514"/>
                    <a:gd name="T27" fmla="*/ 2376 h 3314"/>
                    <a:gd name="T28" fmla="*/ 2442 w 2514"/>
                    <a:gd name="T29" fmla="*/ 2497 h 3314"/>
                    <a:gd name="T30" fmla="*/ 2473 w 2514"/>
                    <a:gd name="T31" fmla="*/ 2512 h 3314"/>
                    <a:gd name="T32" fmla="*/ 2279 w 2514"/>
                    <a:gd name="T33" fmla="*/ 2454 h 3314"/>
                    <a:gd name="T34" fmla="*/ 2060 w 2514"/>
                    <a:gd name="T35" fmla="*/ 2272 h 3314"/>
                    <a:gd name="T36" fmla="*/ 2110 w 2514"/>
                    <a:gd name="T37" fmla="*/ 2359 h 3314"/>
                    <a:gd name="T38" fmla="*/ 2276 w 2514"/>
                    <a:gd name="T39" fmla="*/ 2505 h 3314"/>
                    <a:gd name="T40" fmla="*/ 2177 w 2514"/>
                    <a:gd name="T41" fmla="*/ 2464 h 3314"/>
                    <a:gd name="T42" fmla="*/ 2048 w 2514"/>
                    <a:gd name="T43" fmla="*/ 2352 h 3314"/>
                    <a:gd name="T44" fmla="*/ 2091 w 2514"/>
                    <a:gd name="T45" fmla="*/ 2424 h 3314"/>
                    <a:gd name="T46" fmla="*/ 2100 w 2514"/>
                    <a:gd name="T47" fmla="*/ 2474 h 3314"/>
                    <a:gd name="T48" fmla="*/ 1891 w 2514"/>
                    <a:gd name="T49" fmla="*/ 2414 h 3314"/>
                    <a:gd name="T50" fmla="*/ 1650 w 2514"/>
                    <a:gd name="T51" fmla="*/ 2224 h 3314"/>
                    <a:gd name="T52" fmla="*/ 1609 w 2514"/>
                    <a:gd name="T53" fmla="*/ 2186 h 3314"/>
                    <a:gd name="T54" fmla="*/ 1590 w 2514"/>
                    <a:gd name="T55" fmla="*/ 2227 h 3314"/>
                    <a:gd name="T56" fmla="*/ 1597 w 2514"/>
                    <a:gd name="T57" fmla="*/ 2438 h 3314"/>
                    <a:gd name="T58" fmla="*/ 1541 w 2514"/>
                    <a:gd name="T59" fmla="*/ 2670 h 3314"/>
                    <a:gd name="T60" fmla="*/ 1472 w 2514"/>
                    <a:gd name="T61" fmla="*/ 2751 h 3314"/>
                    <a:gd name="T62" fmla="*/ 1334 w 2514"/>
                    <a:gd name="T63" fmla="*/ 2911 h 3314"/>
                    <a:gd name="T64" fmla="*/ 1182 w 2514"/>
                    <a:gd name="T65" fmla="*/ 3133 h 3314"/>
                    <a:gd name="T66" fmla="*/ 1101 w 2514"/>
                    <a:gd name="T67" fmla="*/ 3280 h 3314"/>
                    <a:gd name="T68" fmla="*/ 983 w 2514"/>
                    <a:gd name="T69" fmla="*/ 2846 h 3314"/>
                    <a:gd name="T70" fmla="*/ 914 w 2514"/>
                    <a:gd name="T71" fmla="*/ 2682 h 3314"/>
                    <a:gd name="T72" fmla="*/ 793 w 2514"/>
                    <a:gd name="T73" fmla="*/ 2514 h 3314"/>
                    <a:gd name="T74" fmla="*/ 643 w 2514"/>
                    <a:gd name="T75" fmla="*/ 2443 h 3314"/>
                    <a:gd name="T76" fmla="*/ 626 w 2514"/>
                    <a:gd name="T77" fmla="*/ 2260 h 3314"/>
                    <a:gd name="T78" fmla="*/ 622 w 2514"/>
                    <a:gd name="T79" fmla="*/ 2181 h 3314"/>
                    <a:gd name="T80" fmla="*/ 570 w 2514"/>
                    <a:gd name="T81" fmla="*/ 2222 h 3314"/>
                    <a:gd name="T82" fmla="*/ 398 w 2514"/>
                    <a:gd name="T83" fmla="*/ 2378 h 3314"/>
                    <a:gd name="T84" fmla="*/ 157 w 2514"/>
                    <a:gd name="T85" fmla="*/ 2276 h 3314"/>
                    <a:gd name="T86" fmla="*/ 93 w 2514"/>
                    <a:gd name="T87" fmla="*/ 2149 h 3314"/>
                    <a:gd name="T88" fmla="*/ 233 w 2514"/>
                    <a:gd name="T89" fmla="*/ 1830 h 3314"/>
                    <a:gd name="T90" fmla="*/ 280 w 2514"/>
                    <a:gd name="T91" fmla="*/ 1529 h 3314"/>
                    <a:gd name="T92" fmla="*/ 283 w 2514"/>
                    <a:gd name="T93" fmla="*/ 1367 h 3314"/>
                    <a:gd name="T94" fmla="*/ 321 w 2514"/>
                    <a:gd name="T95" fmla="*/ 874 h 3314"/>
                    <a:gd name="T96" fmla="*/ 422 w 2514"/>
                    <a:gd name="T97" fmla="*/ 458 h 3314"/>
                    <a:gd name="T98" fmla="*/ 553 w 2514"/>
                    <a:gd name="T99" fmla="*/ 209 h 3314"/>
                    <a:gd name="T100" fmla="*/ 691 w 2514"/>
                    <a:gd name="T101" fmla="*/ 88 h 3314"/>
                    <a:gd name="T102" fmla="*/ 805 w 2514"/>
                    <a:gd name="T103" fmla="*/ 50 h 3314"/>
                    <a:gd name="T104" fmla="*/ 871 w 2514"/>
                    <a:gd name="T105" fmla="*/ 50 h 3314"/>
                    <a:gd name="T106" fmla="*/ 961 w 2514"/>
                    <a:gd name="T107" fmla="*/ 17 h 3314"/>
                    <a:gd name="T108" fmla="*/ 1103 w 2514"/>
                    <a:gd name="T109" fmla="*/ 2 h 3314"/>
                    <a:gd name="T110" fmla="*/ 1142 w 2514"/>
                    <a:gd name="T111" fmla="*/ 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4" h="3314">
                      <a:moveTo>
                        <a:pt x="1142" y="0"/>
                      </a:moveTo>
                      <a:lnTo>
                        <a:pt x="1160" y="0"/>
                      </a:lnTo>
                      <a:lnTo>
                        <a:pt x="1180" y="0"/>
                      </a:lnTo>
                      <a:lnTo>
                        <a:pt x="1205" y="2"/>
                      </a:lnTo>
                      <a:lnTo>
                        <a:pt x="1230" y="5"/>
                      </a:lnTo>
                      <a:lnTo>
                        <a:pt x="1260" y="12"/>
                      </a:lnTo>
                      <a:lnTo>
                        <a:pt x="1289" y="19"/>
                      </a:lnTo>
                      <a:lnTo>
                        <a:pt x="1322" y="29"/>
                      </a:lnTo>
                      <a:lnTo>
                        <a:pt x="1355" y="41"/>
                      </a:lnTo>
                      <a:lnTo>
                        <a:pt x="1391" y="57"/>
                      </a:lnTo>
                      <a:lnTo>
                        <a:pt x="1427" y="76"/>
                      </a:lnTo>
                      <a:lnTo>
                        <a:pt x="1464" y="100"/>
                      </a:lnTo>
                      <a:lnTo>
                        <a:pt x="1500" y="126"/>
                      </a:lnTo>
                      <a:lnTo>
                        <a:pt x="1538" y="157"/>
                      </a:lnTo>
                      <a:lnTo>
                        <a:pt x="1574" y="193"/>
                      </a:lnTo>
                      <a:lnTo>
                        <a:pt x="1611" y="233"/>
                      </a:lnTo>
                      <a:lnTo>
                        <a:pt x="1647" y="280"/>
                      </a:lnTo>
                      <a:lnTo>
                        <a:pt x="1681" y="332"/>
                      </a:lnTo>
                      <a:lnTo>
                        <a:pt x="1716" y="389"/>
                      </a:lnTo>
                      <a:lnTo>
                        <a:pt x="1747" y="453"/>
                      </a:lnTo>
                      <a:lnTo>
                        <a:pt x="1778" y="523"/>
                      </a:lnTo>
                      <a:lnTo>
                        <a:pt x="1806" y="601"/>
                      </a:lnTo>
                      <a:lnTo>
                        <a:pt x="1832" y="684"/>
                      </a:lnTo>
                      <a:lnTo>
                        <a:pt x="1856" y="776"/>
                      </a:lnTo>
                      <a:lnTo>
                        <a:pt x="1875" y="876"/>
                      </a:lnTo>
                      <a:lnTo>
                        <a:pt x="1892" y="983"/>
                      </a:lnTo>
                      <a:lnTo>
                        <a:pt x="1906" y="1099"/>
                      </a:lnTo>
                      <a:lnTo>
                        <a:pt x="1916" y="1225"/>
                      </a:lnTo>
                      <a:lnTo>
                        <a:pt x="1922" y="1358"/>
                      </a:lnTo>
                      <a:lnTo>
                        <a:pt x="1922" y="1361"/>
                      </a:lnTo>
                      <a:lnTo>
                        <a:pt x="1922" y="1374"/>
                      </a:lnTo>
                      <a:lnTo>
                        <a:pt x="1922" y="1393"/>
                      </a:lnTo>
                      <a:lnTo>
                        <a:pt x="1922" y="1417"/>
                      </a:lnTo>
                      <a:lnTo>
                        <a:pt x="1923" y="1448"/>
                      </a:lnTo>
                      <a:lnTo>
                        <a:pt x="1925" y="1484"/>
                      </a:lnTo>
                      <a:lnTo>
                        <a:pt x="1927" y="1524"/>
                      </a:lnTo>
                      <a:lnTo>
                        <a:pt x="1930" y="1569"/>
                      </a:lnTo>
                      <a:lnTo>
                        <a:pt x="1937" y="1617"/>
                      </a:lnTo>
                      <a:lnTo>
                        <a:pt x="1944" y="1667"/>
                      </a:lnTo>
                      <a:lnTo>
                        <a:pt x="1953" y="1721"/>
                      </a:lnTo>
                      <a:lnTo>
                        <a:pt x="1965" y="1776"/>
                      </a:lnTo>
                      <a:lnTo>
                        <a:pt x="1979" y="1831"/>
                      </a:lnTo>
                      <a:lnTo>
                        <a:pt x="1996" y="1889"/>
                      </a:lnTo>
                      <a:lnTo>
                        <a:pt x="2015" y="1944"/>
                      </a:lnTo>
                      <a:lnTo>
                        <a:pt x="2037" y="1999"/>
                      </a:lnTo>
                      <a:lnTo>
                        <a:pt x="2065" y="2054"/>
                      </a:lnTo>
                      <a:lnTo>
                        <a:pt x="2094" y="2106"/>
                      </a:lnTo>
                      <a:lnTo>
                        <a:pt x="2129" y="2156"/>
                      </a:lnTo>
                      <a:lnTo>
                        <a:pt x="2167" y="2205"/>
                      </a:lnTo>
                      <a:lnTo>
                        <a:pt x="2210" y="2248"/>
                      </a:lnTo>
                      <a:lnTo>
                        <a:pt x="2257" y="2286"/>
                      </a:lnTo>
                      <a:lnTo>
                        <a:pt x="2309" y="2321"/>
                      </a:lnTo>
                      <a:lnTo>
                        <a:pt x="2366" y="2350"/>
                      </a:lnTo>
                      <a:lnTo>
                        <a:pt x="2430" y="2374"/>
                      </a:lnTo>
                      <a:lnTo>
                        <a:pt x="2497" y="2390"/>
                      </a:lnTo>
                      <a:lnTo>
                        <a:pt x="2492" y="2391"/>
                      </a:lnTo>
                      <a:lnTo>
                        <a:pt x="2478" y="2391"/>
                      </a:lnTo>
                      <a:lnTo>
                        <a:pt x="2456" y="2391"/>
                      </a:lnTo>
                      <a:lnTo>
                        <a:pt x="2428" y="2390"/>
                      </a:lnTo>
                      <a:lnTo>
                        <a:pt x="2393" y="2388"/>
                      </a:lnTo>
                      <a:lnTo>
                        <a:pt x="2355" y="2383"/>
                      </a:lnTo>
                      <a:lnTo>
                        <a:pt x="2314" y="2372"/>
                      </a:lnTo>
                      <a:lnTo>
                        <a:pt x="2272" y="2360"/>
                      </a:lnTo>
                      <a:lnTo>
                        <a:pt x="2229" y="2341"/>
                      </a:lnTo>
                      <a:lnTo>
                        <a:pt x="2188" y="2319"/>
                      </a:lnTo>
                      <a:lnTo>
                        <a:pt x="2150" y="2288"/>
                      </a:lnTo>
                      <a:lnTo>
                        <a:pt x="2167" y="2305"/>
                      </a:lnTo>
                      <a:lnTo>
                        <a:pt x="2189" y="2326"/>
                      </a:lnTo>
                      <a:lnTo>
                        <a:pt x="2219" y="2350"/>
                      </a:lnTo>
                      <a:lnTo>
                        <a:pt x="2250" y="2376"/>
                      </a:lnTo>
                      <a:lnTo>
                        <a:pt x="2286" y="2403"/>
                      </a:lnTo>
                      <a:lnTo>
                        <a:pt x="2323" y="2429"/>
                      </a:lnTo>
                      <a:lnTo>
                        <a:pt x="2362" y="2455"/>
                      </a:lnTo>
                      <a:lnTo>
                        <a:pt x="2402" y="2478"/>
                      </a:lnTo>
                      <a:lnTo>
                        <a:pt x="2442" y="2497"/>
                      </a:lnTo>
                      <a:lnTo>
                        <a:pt x="2480" y="2511"/>
                      </a:lnTo>
                      <a:lnTo>
                        <a:pt x="2514" y="2518"/>
                      </a:lnTo>
                      <a:lnTo>
                        <a:pt x="2511" y="2518"/>
                      </a:lnTo>
                      <a:lnTo>
                        <a:pt x="2495" y="2516"/>
                      </a:lnTo>
                      <a:lnTo>
                        <a:pt x="2473" y="2512"/>
                      </a:lnTo>
                      <a:lnTo>
                        <a:pt x="2443" y="2507"/>
                      </a:lnTo>
                      <a:lnTo>
                        <a:pt x="2407" y="2500"/>
                      </a:lnTo>
                      <a:lnTo>
                        <a:pt x="2367" y="2488"/>
                      </a:lnTo>
                      <a:lnTo>
                        <a:pt x="2324" y="2473"/>
                      </a:lnTo>
                      <a:lnTo>
                        <a:pt x="2279" y="2454"/>
                      </a:lnTo>
                      <a:lnTo>
                        <a:pt x="2233" y="2429"/>
                      </a:lnTo>
                      <a:lnTo>
                        <a:pt x="2186" y="2400"/>
                      </a:lnTo>
                      <a:lnTo>
                        <a:pt x="2141" y="2364"/>
                      </a:lnTo>
                      <a:lnTo>
                        <a:pt x="2098" y="2322"/>
                      </a:lnTo>
                      <a:lnTo>
                        <a:pt x="2060" y="2272"/>
                      </a:lnTo>
                      <a:lnTo>
                        <a:pt x="2062" y="2277"/>
                      </a:lnTo>
                      <a:lnTo>
                        <a:pt x="2067" y="2289"/>
                      </a:lnTo>
                      <a:lnTo>
                        <a:pt x="2077" y="2308"/>
                      </a:lnTo>
                      <a:lnTo>
                        <a:pt x="2091" y="2331"/>
                      </a:lnTo>
                      <a:lnTo>
                        <a:pt x="2110" y="2359"/>
                      </a:lnTo>
                      <a:lnTo>
                        <a:pt x="2132" y="2390"/>
                      </a:lnTo>
                      <a:lnTo>
                        <a:pt x="2160" y="2421"/>
                      </a:lnTo>
                      <a:lnTo>
                        <a:pt x="2195" y="2450"/>
                      </a:lnTo>
                      <a:lnTo>
                        <a:pt x="2233" y="2479"/>
                      </a:lnTo>
                      <a:lnTo>
                        <a:pt x="2276" y="2505"/>
                      </a:lnTo>
                      <a:lnTo>
                        <a:pt x="2271" y="2505"/>
                      </a:lnTo>
                      <a:lnTo>
                        <a:pt x="2257" y="2500"/>
                      </a:lnTo>
                      <a:lnTo>
                        <a:pt x="2236" y="2492"/>
                      </a:lnTo>
                      <a:lnTo>
                        <a:pt x="2208" y="2481"/>
                      </a:lnTo>
                      <a:lnTo>
                        <a:pt x="2177" y="2464"/>
                      </a:lnTo>
                      <a:lnTo>
                        <a:pt x="2145" y="2443"/>
                      </a:lnTo>
                      <a:lnTo>
                        <a:pt x="2110" y="2417"/>
                      </a:lnTo>
                      <a:lnTo>
                        <a:pt x="2077" y="2386"/>
                      </a:lnTo>
                      <a:lnTo>
                        <a:pt x="2048" y="2348"/>
                      </a:lnTo>
                      <a:lnTo>
                        <a:pt x="2048" y="2352"/>
                      </a:lnTo>
                      <a:lnTo>
                        <a:pt x="2049" y="2357"/>
                      </a:lnTo>
                      <a:lnTo>
                        <a:pt x="2055" y="2367"/>
                      </a:lnTo>
                      <a:lnTo>
                        <a:pt x="2062" y="2383"/>
                      </a:lnTo>
                      <a:lnTo>
                        <a:pt x="2074" y="2402"/>
                      </a:lnTo>
                      <a:lnTo>
                        <a:pt x="2091" y="2424"/>
                      </a:lnTo>
                      <a:lnTo>
                        <a:pt x="2115" y="2450"/>
                      </a:lnTo>
                      <a:lnTo>
                        <a:pt x="2146" y="2479"/>
                      </a:lnTo>
                      <a:lnTo>
                        <a:pt x="2139" y="2479"/>
                      </a:lnTo>
                      <a:lnTo>
                        <a:pt x="2124" y="2478"/>
                      </a:lnTo>
                      <a:lnTo>
                        <a:pt x="2100" y="2474"/>
                      </a:lnTo>
                      <a:lnTo>
                        <a:pt x="2069" y="2469"/>
                      </a:lnTo>
                      <a:lnTo>
                        <a:pt x="2030" y="2462"/>
                      </a:lnTo>
                      <a:lnTo>
                        <a:pt x="1987" y="2450"/>
                      </a:lnTo>
                      <a:lnTo>
                        <a:pt x="1939" y="2435"/>
                      </a:lnTo>
                      <a:lnTo>
                        <a:pt x="1891" y="2414"/>
                      </a:lnTo>
                      <a:lnTo>
                        <a:pt x="1839" y="2390"/>
                      </a:lnTo>
                      <a:lnTo>
                        <a:pt x="1789" y="2359"/>
                      </a:lnTo>
                      <a:lnTo>
                        <a:pt x="1740" y="2321"/>
                      </a:lnTo>
                      <a:lnTo>
                        <a:pt x="1694" y="2276"/>
                      </a:lnTo>
                      <a:lnTo>
                        <a:pt x="1650" y="2224"/>
                      </a:lnTo>
                      <a:lnTo>
                        <a:pt x="1647" y="2222"/>
                      </a:lnTo>
                      <a:lnTo>
                        <a:pt x="1642" y="2215"/>
                      </a:lnTo>
                      <a:lnTo>
                        <a:pt x="1631" y="2205"/>
                      </a:lnTo>
                      <a:lnTo>
                        <a:pt x="1621" y="2194"/>
                      </a:lnTo>
                      <a:lnTo>
                        <a:pt x="1609" y="2186"/>
                      </a:lnTo>
                      <a:lnTo>
                        <a:pt x="1597" y="2181"/>
                      </a:lnTo>
                      <a:lnTo>
                        <a:pt x="1585" y="2181"/>
                      </a:lnTo>
                      <a:lnTo>
                        <a:pt x="1586" y="2187"/>
                      </a:lnTo>
                      <a:lnTo>
                        <a:pt x="1588" y="2203"/>
                      </a:lnTo>
                      <a:lnTo>
                        <a:pt x="1590" y="2227"/>
                      </a:lnTo>
                      <a:lnTo>
                        <a:pt x="1593" y="2260"/>
                      </a:lnTo>
                      <a:lnTo>
                        <a:pt x="1597" y="2298"/>
                      </a:lnTo>
                      <a:lnTo>
                        <a:pt x="1597" y="2341"/>
                      </a:lnTo>
                      <a:lnTo>
                        <a:pt x="1598" y="2388"/>
                      </a:lnTo>
                      <a:lnTo>
                        <a:pt x="1597" y="2438"/>
                      </a:lnTo>
                      <a:lnTo>
                        <a:pt x="1592" y="2488"/>
                      </a:lnTo>
                      <a:lnTo>
                        <a:pt x="1585" y="2537"/>
                      </a:lnTo>
                      <a:lnTo>
                        <a:pt x="1574" y="2585"/>
                      </a:lnTo>
                      <a:lnTo>
                        <a:pt x="1560" y="2630"/>
                      </a:lnTo>
                      <a:lnTo>
                        <a:pt x="1541" y="2670"/>
                      </a:lnTo>
                      <a:lnTo>
                        <a:pt x="1517" y="2704"/>
                      </a:lnTo>
                      <a:lnTo>
                        <a:pt x="1514" y="2706"/>
                      </a:lnTo>
                      <a:lnTo>
                        <a:pt x="1505" y="2716"/>
                      </a:lnTo>
                      <a:lnTo>
                        <a:pt x="1491" y="2730"/>
                      </a:lnTo>
                      <a:lnTo>
                        <a:pt x="1472" y="2751"/>
                      </a:lnTo>
                      <a:lnTo>
                        <a:pt x="1450" y="2775"/>
                      </a:lnTo>
                      <a:lnTo>
                        <a:pt x="1424" y="2804"/>
                      </a:lnTo>
                      <a:lnTo>
                        <a:pt x="1395" y="2837"/>
                      </a:lnTo>
                      <a:lnTo>
                        <a:pt x="1365" y="2873"/>
                      </a:lnTo>
                      <a:lnTo>
                        <a:pt x="1334" y="2911"/>
                      </a:lnTo>
                      <a:lnTo>
                        <a:pt x="1301" y="2953"/>
                      </a:lnTo>
                      <a:lnTo>
                        <a:pt x="1270" y="2996"/>
                      </a:lnTo>
                      <a:lnTo>
                        <a:pt x="1239" y="3041"/>
                      </a:lnTo>
                      <a:lnTo>
                        <a:pt x="1210" y="3086"/>
                      </a:lnTo>
                      <a:lnTo>
                        <a:pt x="1182" y="3133"/>
                      </a:lnTo>
                      <a:lnTo>
                        <a:pt x="1158" y="3179"/>
                      </a:lnTo>
                      <a:lnTo>
                        <a:pt x="1137" y="3224"/>
                      </a:lnTo>
                      <a:lnTo>
                        <a:pt x="1122" y="3269"/>
                      </a:lnTo>
                      <a:lnTo>
                        <a:pt x="1109" y="3314"/>
                      </a:lnTo>
                      <a:lnTo>
                        <a:pt x="1101" y="3280"/>
                      </a:lnTo>
                      <a:lnTo>
                        <a:pt x="1077" y="3169"/>
                      </a:lnTo>
                      <a:lnTo>
                        <a:pt x="1052" y="3070"/>
                      </a:lnTo>
                      <a:lnTo>
                        <a:pt x="1028" y="2984"/>
                      </a:lnTo>
                      <a:lnTo>
                        <a:pt x="1006" y="2908"/>
                      </a:lnTo>
                      <a:lnTo>
                        <a:pt x="983" y="2846"/>
                      </a:lnTo>
                      <a:lnTo>
                        <a:pt x="964" y="2792"/>
                      </a:lnTo>
                      <a:lnTo>
                        <a:pt x="947" y="2751"/>
                      </a:lnTo>
                      <a:lnTo>
                        <a:pt x="931" y="2718"/>
                      </a:lnTo>
                      <a:lnTo>
                        <a:pt x="921" y="2695"/>
                      </a:lnTo>
                      <a:lnTo>
                        <a:pt x="914" y="2682"/>
                      </a:lnTo>
                      <a:lnTo>
                        <a:pt x="912" y="2678"/>
                      </a:lnTo>
                      <a:lnTo>
                        <a:pt x="887" y="2625"/>
                      </a:lnTo>
                      <a:lnTo>
                        <a:pt x="857" y="2581"/>
                      </a:lnTo>
                      <a:lnTo>
                        <a:pt x="826" y="2543"/>
                      </a:lnTo>
                      <a:lnTo>
                        <a:pt x="793" y="2514"/>
                      </a:lnTo>
                      <a:lnTo>
                        <a:pt x="759" y="2490"/>
                      </a:lnTo>
                      <a:lnTo>
                        <a:pt x="728" y="2473"/>
                      </a:lnTo>
                      <a:lnTo>
                        <a:pt x="696" y="2459"/>
                      </a:lnTo>
                      <a:lnTo>
                        <a:pt x="667" y="2448"/>
                      </a:lnTo>
                      <a:lnTo>
                        <a:pt x="643" y="2443"/>
                      </a:lnTo>
                      <a:lnTo>
                        <a:pt x="622" y="2438"/>
                      </a:lnTo>
                      <a:lnTo>
                        <a:pt x="620" y="2390"/>
                      </a:lnTo>
                      <a:lnTo>
                        <a:pt x="620" y="2343"/>
                      </a:lnTo>
                      <a:lnTo>
                        <a:pt x="622" y="2298"/>
                      </a:lnTo>
                      <a:lnTo>
                        <a:pt x="626" y="2260"/>
                      </a:lnTo>
                      <a:lnTo>
                        <a:pt x="627" y="2227"/>
                      </a:lnTo>
                      <a:lnTo>
                        <a:pt x="631" y="2203"/>
                      </a:lnTo>
                      <a:lnTo>
                        <a:pt x="633" y="2187"/>
                      </a:lnTo>
                      <a:lnTo>
                        <a:pt x="633" y="2181"/>
                      </a:lnTo>
                      <a:lnTo>
                        <a:pt x="622" y="2181"/>
                      </a:lnTo>
                      <a:lnTo>
                        <a:pt x="610" y="2186"/>
                      </a:lnTo>
                      <a:lnTo>
                        <a:pt x="598" y="2194"/>
                      </a:lnTo>
                      <a:lnTo>
                        <a:pt x="586" y="2205"/>
                      </a:lnTo>
                      <a:lnTo>
                        <a:pt x="577" y="2215"/>
                      </a:lnTo>
                      <a:lnTo>
                        <a:pt x="570" y="2222"/>
                      </a:lnTo>
                      <a:lnTo>
                        <a:pt x="569" y="2224"/>
                      </a:lnTo>
                      <a:lnTo>
                        <a:pt x="531" y="2272"/>
                      </a:lnTo>
                      <a:lnTo>
                        <a:pt x="487" y="2314"/>
                      </a:lnTo>
                      <a:lnTo>
                        <a:pt x="444" y="2348"/>
                      </a:lnTo>
                      <a:lnTo>
                        <a:pt x="398" y="2378"/>
                      </a:lnTo>
                      <a:lnTo>
                        <a:pt x="320" y="2355"/>
                      </a:lnTo>
                      <a:lnTo>
                        <a:pt x="233" y="2327"/>
                      </a:lnTo>
                      <a:lnTo>
                        <a:pt x="145" y="2302"/>
                      </a:lnTo>
                      <a:lnTo>
                        <a:pt x="154" y="2286"/>
                      </a:lnTo>
                      <a:lnTo>
                        <a:pt x="157" y="2276"/>
                      </a:lnTo>
                      <a:lnTo>
                        <a:pt x="159" y="2272"/>
                      </a:lnTo>
                      <a:lnTo>
                        <a:pt x="140" y="2298"/>
                      </a:lnTo>
                      <a:lnTo>
                        <a:pt x="0" y="2255"/>
                      </a:lnTo>
                      <a:lnTo>
                        <a:pt x="50" y="2205"/>
                      </a:lnTo>
                      <a:lnTo>
                        <a:pt x="93" y="2149"/>
                      </a:lnTo>
                      <a:lnTo>
                        <a:pt x="131" y="2089"/>
                      </a:lnTo>
                      <a:lnTo>
                        <a:pt x="164" y="2027"/>
                      </a:lnTo>
                      <a:lnTo>
                        <a:pt x="192" y="1961"/>
                      </a:lnTo>
                      <a:lnTo>
                        <a:pt x="214" y="1895"/>
                      </a:lnTo>
                      <a:lnTo>
                        <a:pt x="233" y="1830"/>
                      </a:lnTo>
                      <a:lnTo>
                        <a:pt x="249" y="1764"/>
                      </a:lnTo>
                      <a:lnTo>
                        <a:pt x="261" y="1700"/>
                      </a:lnTo>
                      <a:lnTo>
                        <a:pt x="270" y="1640"/>
                      </a:lnTo>
                      <a:lnTo>
                        <a:pt x="277" y="1583"/>
                      </a:lnTo>
                      <a:lnTo>
                        <a:pt x="280" y="1529"/>
                      </a:lnTo>
                      <a:lnTo>
                        <a:pt x="283" y="1482"/>
                      </a:lnTo>
                      <a:lnTo>
                        <a:pt x="283" y="1441"/>
                      </a:lnTo>
                      <a:lnTo>
                        <a:pt x="283" y="1408"/>
                      </a:lnTo>
                      <a:lnTo>
                        <a:pt x="283" y="1382"/>
                      </a:lnTo>
                      <a:lnTo>
                        <a:pt x="283" y="1367"/>
                      </a:lnTo>
                      <a:lnTo>
                        <a:pt x="283" y="1361"/>
                      </a:lnTo>
                      <a:lnTo>
                        <a:pt x="289" y="1225"/>
                      </a:lnTo>
                      <a:lnTo>
                        <a:pt x="297" y="1099"/>
                      </a:lnTo>
                      <a:lnTo>
                        <a:pt x="308" y="983"/>
                      </a:lnTo>
                      <a:lnTo>
                        <a:pt x="321" y="874"/>
                      </a:lnTo>
                      <a:lnTo>
                        <a:pt x="339" y="776"/>
                      </a:lnTo>
                      <a:lnTo>
                        <a:pt x="356" y="684"/>
                      </a:lnTo>
                      <a:lnTo>
                        <a:pt x="377" y="601"/>
                      </a:lnTo>
                      <a:lnTo>
                        <a:pt x="399" y="525"/>
                      </a:lnTo>
                      <a:lnTo>
                        <a:pt x="422" y="458"/>
                      </a:lnTo>
                      <a:lnTo>
                        <a:pt x="446" y="396"/>
                      </a:lnTo>
                      <a:lnTo>
                        <a:pt x="472" y="340"/>
                      </a:lnTo>
                      <a:lnTo>
                        <a:pt x="499" y="290"/>
                      </a:lnTo>
                      <a:lnTo>
                        <a:pt x="525" y="247"/>
                      </a:lnTo>
                      <a:lnTo>
                        <a:pt x="553" y="209"/>
                      </a:lnTo>
                      <a:lnTo>
                        <a:pt x="582" y="176"/>
                      </a:lnTo>
                      <a:lnTo>
                        <a:pt x="610" y="148"/>
                      </a:lnTo>
                      <a:lnTo>
                        <a:pt x="638" y="124"/>
                      </a:lnTo>
                      <a:lnTo>
                        <a:pt x="664" y="105"/>
                      </a:lnTo>
                      <a:lnTo>
                        <a:pt x="691" y="88"/>
                      </a:lnTo>
                      <a:lnTo>
                        <a:pt x="717" y="76"/>
                      </a:lnTo>
                      <a:lnTo>
                        <a:pt x="741" y="65"/>
                      </a:lnTo>
                      <a:lnTo>
                        <a:pt x="764" y="59"/>
                      </a:lnTo>
                      <a:lnTo>
                        <a:pt x="786" y="53"/>
                      </a:lnTo>
                      <a:lnTo>
                        <a:pt x="805" y="50"/>
                      </a:lnTo>
                      <a:lnTo>
                        <a:pt x="824" y="48"/>
                      </a:lnTo>
                      <a:lnTo>
                        <a:pt x="840" y="48"/>
                      </a:lnTo>
                      <a:lnTo>
                        <a:pt x="854" y="48"/>
                      </a:lnTo>
                      <a:lnTo>
                        <a:pt x="864" y="48"/>
                      </a:lnTo>
                      <a:lnTo>
                        <a:pt x="871" y="50"/>
                      </a:lnTo>
                      <a:lnTo>
                        <a:pt x="876" y="52"/>
                      </a:lnTo>
                      <a:lnTo>
                        <a:pt x="878" y="52"/>
                      </a:lnTo>
                      <a:lnTo>
                        <a:pt x="899" y="36"/>
                      </a:lnTo>
                      <a:lnTo>
                        <a:pt x="928" y="26"/>
                      </a:lnTo>
                      <a:lnTo>
                        <a:pt x="961" y="17"/>
                      </a:lnTo>
                      <a:lnTo>
                        <a:pt x="995" y="10"/>
                      </a:lnTo>
                      <a:lnTo>
                        <a:pt x="1030" y="7"/>
                      </a:lnTo>
                      <a:lnTo>
                        <a:pt x="1061" y="3"/>
                      </a:lnTo>
                      <a:lnTo>
                        <a:pt x="1085" y="2"/>
                      </a:lnTo>
                      <a:lnTo>
                        <a:pt x="1103" y="2"/>
                      </a:lnTo>
                      <a:lnTo>
                        <a:pt x="1109" y="2"/>
                      </a:lnTo>
                      <a:lnTo>
                        <a:pt x="1111" y="2"/>
                      </a:lnTo>
                      <a:lnTo>
                        <a:pt x="1118" y="0"/>
                      </a:lnTo>
                      <a:lnTo>
                        <a:pt x="1128" y="0"/>
                      </a:lnTo>
                      <a:lnTo>
                        <a:pt x="1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5"/>
                <p:cNvSpPr>
                  <a:spLocks/>
                </p:cNvSpPr>
                <p:nvPr/>
              </p:nvSpPr>
              <p:spPr bwMode="auto">
                <a:xfrm>
                  <a:off x="3211" y="2803"/>
                  <a:ext cx="22" cy="15"/>
                </a:xfrm>
                <a:custGeom>
                  <a:avLst/>
                  <a:gdLst>
                    <a:gd name="T0" fmla="*/ 43 w 43"/>
                    <a:gd name="T1" fmla="*/ 0 h 31"/>
                    <a:gd name="T2" fmla="*/ 41 w 43"/>
                    <a:gd name="T3" fmla="*/ 3 h 31"/>
                    <a:gd name="T4" fmla="*/ 33 w 43"/>
                    <a:gd name="T5" fmla="*/ 13 h 31"/>
                    <a:gd name="T6" fmla="*/ 21 w 43"/>
                    <a:gd name="T7" fmla="*/ 31 h 31"/>
                    <a:gd name="T8" fmla="*/ 0 w 43"/>
                    <a:gd name="T9" fmla="*/ 24 h 31"/>
                    <a:gd name="T10" fmla="*/ 19 w 43"/>
                    <a:gd name="T11" fmla="*/ 13 h 31"/>
                    <a:gd name="T12" fmla="*/ 33 w 43"/>
                    <a:gd name="T13" fmla="*/ 7 h 31"/>
                    <a:gd name="T14" fmla="*/ 41 w 43"/>
                    <a:gd name="T15" fmla="*/ 1 h 31"/>
                    <a:gd name="T16" fmla="*/ 43 w 4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1">
                      <a:moveTo>
                        <a:pt x="43" y="0"/>
                      </a:moveTo>
                      <a:lnTo>
                        <a:pt x="41" y="3"/>
                      </a:lnTo>
                      <a:lnTo>
                        <a:pt x="33" y="13"/>
                      </a:lnTo>
                      <a:lnTo>
                        <a:pt x="21" y="31"/>
                      </a:lnTo>
                      <a:lnTo>
                        <a:pt x="0" y="24"/>
                      </a:lnTo>
                      <a:lnTo>
                        <a:pt x="19" y="13"/>
                      </a:lnTo>
                      <a:lnTo>
                        <a:pt x="33" y="7"/>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6"/>
                <p:cNvSpPr>
                  <a:spLocks/>
                </p:cNvSpPr>
                <p:nvPr/>
              </p:nvSpPr>
              <p:spPr bwMode="auto">
                <a:xfrm>
                  <a:off x="3557" y="2803"/>
                  <a:ext cx="892" cy="676"/>
                </a:xfrm>
                <a:custGeom>
                  <a:avLst/>
                  <a:gdLst>
                    <a:gd name="T0" fmla="*/ 582 w 1785"/>
                    <a:gd name="T1" fmla="*/ 1 h 1353"/>
                    <a:gd name="T2" fmla="*/ 613 w 1785"/>
                    <a:gd name="T3" fmla="*/ 20 h 1353"/>
                    <a:gd name="T4" fmla="*/ 674 w 1785"/>
                    <a:gd name="T5" fmla="*/ 51 h 1353"/>
                    <a:gd name="T6" fmla="*/ 757 w 1785"/>
                    <a:gd name="T7" fmla="*/ 89 h 1353"/>
                    <a:gd name="T8" fmla="*/ 862 w 1785"/>
                    <a:gd name="T9" fmla="*/ 131 h 1353"/>
                    <a:gd name="T10" fmla="*/ 982 w 1785"/>
                    <a:gd name="T11" fmla="*/ 171 h 1353"/>
                    <a:gd name="T12" fmla="*/ 1115 w 1785"/>
                    <a:gd name="T13" fmla="*/ 204 h 1353"/>
                    <a:gd name="T14" fmla="*/ 1256 w 1785"/>
                    <a:gd name="T15" fmla="*/ 223 h 1353"/>
                    <a:gd name="T16" fmla="*/ 1270 w 1785"/>
                    <a:gd name="T17" fmla="*/ 223 h 1353"/>
                    <a:gd name="T18" fmla="*/ 1305 w 1785"/>
                    <a:gd name="T19" fmla="*/ 226 h 1353"/>
                    <a:gd name="T20" fmla="*/ 1357 w 1785"/>
                    <a:gd name="T21" fmla="*/ 235 h 1353"/>
                    <a:gd name="T22" fmla="*/ 1417 w 1785"/>
                    <a:gd name="T23" fmla="*/ 254 h 1353"/>
                    <a:gd name="T24" fmla="*/ 1481 w 1785"/>
                    <a:gd name="T25" fmla="*/ 286 h 1353"/>
                    <a:gd name="T26" fmla="*/ 1543 w 1785"/>
                    <a:gd name="T27" fmla="*/ 335 h 1353"/>
                    <a:gd name="T28" fmla="*/ 1597 w 1785"/>
                    <a:gd name="T29" fmla="*/ 407 h 1353"/>
                    <a:gd name="T30" fmla="*/ 1635 w 1785"/>
                    <a:gd name="T31" fmla="*/ 502 h 1353"/>
                    <a:gd name="T32" fmla="*/ 1647 w 1785"/>
                    <a:gd name="T33" fmla="*/ 566 h 1353"/>
                    <a:gd name="T34" fmla="*/ 1655 w 1785"/>
                    <a:gd name="T35" fmla="*/ 608 h 1353"/>
                    <a:gd name="T36" fmla="*/ 1669 w 1785"/>
                    <a:gd name="T37" fmla="*/ 682 h 1353"/>
                    <a:gd name="T38" fmla="*/ 1687 w 1785"/>
                    <a:gd name="T39" fmla="*/ 781 h 1353"/>
                    <a:gd name="T40" fmla="*/ 1707 w 1785"/>
                    <a:gd name="T41" fmla="*/ 893 h 1353"/>
                    <a:gd name="T42" fmla="*/ 1728 w 1785"/>
                    <a:gd name="T43" fmla="*/ 1011 h 1353"/>
                    <a:gd name="T44" fmla="*/ 1749 w 1785"/>
                    <a:gd name="T45" fmla="*/ 1125 h 1353"/>
                    <a:gd name="T46" fmla="*/ 1766 w 1785"/>
                    <a:gd name="T47" fmla="*/ 1225 h 1353"/>
                    <a:gd name="T48" fmla="*/ 1778 w 1785"/>
                    <a:gd name="T49" fmla="*/ 1304 h 1353"/>
                    <a:gd name="T50" fmla="*/ 1785 w 1785"/>
                    <a:gd name="T51" fmla="*/ 1353 h 1353"/>
                    <a:gd name="T52" fmla="*/ 14 w 1785"/>
                    <a:gd name="T53" fmla="*/ 1251 h 1353"/>
                    <a:gd name="T54" fmla="*/ 26 w 1785"/>
                    <a:gd name="T55" fmla="*/ 1097 h 1353"/>
                    <a:gd name="T56" fmla="*/ 88 w 1785"/>
                    <a:gd name="T57" fmla="*/ 992 h 1353"/>
                    <a:gd name="T58" fmla="*/ 162 w 1785"/>
                    <a:gd name="T59" fmla="*/ 902 h 1353"/>
                    <a:gd name="T60" fmla="*/ 237 w 1785"/>
                    <a:gd name="T61" fmla="*/ 826 h 1353"/>
                    <a:gd name="T62" fmla="*/ 308 w 1785"/>
                    <a:gd name="T63" fmla="*/ 767 h 1353"/>
                    <a:gd name="T64" fmla="*/ 366 w 1785"/>
                    <a:gd name="T65" fmla="*/ 724 h 1353"/>
                    <a:gd name="T66" fmla="*/ 408 w 1785"/>
                    <a:gd name="T67" fmla="*/ 698 h 1353"/>
                    <a:gd name="T68" fmla="*/ 423 w 1785"/>
                    <a:gd name="T69" fmla="*/ 687 h 1353"/>
                    <a:gd name="T70" fmla="*/ 527 w 1785"/>
                    <a:gd name="T71" fmla="*/ 591 h 1353"/>
                    <a:gd name="T72" fmla="*/ 593 w 1785"/>
                    <a:gd name="T73" fmla="*/ 499 h 1353"/>
                    <a:gd name="T74" fmla="*/ 627 w 1785"/>
                    <a:gd name="T75" fmla="*/ 420 h 1353"/>
                    <a:gd name="T76" fmla="*/ 641 w 1785"/>
                    <a:gd name="T77" fmla="*/ 356 h 1353"/>
                    <a:gd name="T78" fmla="*/ 643 w 1785"/>
                    <a:gd name="T79" fmla="*/ 312 h 1353"/>
                    <a:gd name="T80" fmla="*/ 641 w 1785"/>
                    <a:gd name="T81" fmla="*/ 297 h 1353"/>
                    <a:gd name="T82" fmla="*/ 748 w 1785"/>
                    <a:gd name="T83" fmla="*/ 402 h 1353"/>
                    <a:gd name="T84" fmla="*/ 843 w 1785"/>
                    <a:gd name="T85" fmla="*/ 470 h 1353"/>
                    <a:gd name="T86" fmla="*/ 928 w 1785"/>
                    <a:gd name="T87" fmla="*/ 509 h 1353"/>
                    <a:gd name="T88" fmla="*/ 999 w 1785"/>
                    <a:gd name="T89" fmla="*/ 527 h 1353"/>
                    <a:gd name="T90" fmla="*/ 1056 w 1785"/>
                    <a:gd name="T91" fmla="*/ 527 h 1353"/>
                    <a:gd name="T92" fmla="*/ 1101 w 1785"/>
                    <a:gd name="T93" fmla="*/ 518 h 1353"/>
                    <a:gd name="T94" fmla="*/ 1130 w 1785"/>
                    <a:gd name="T95" fmla="*/ 506 h 1353"/>
                    <a:gd name="T96" fmla="*/ 1146 w 1785"/>
                    <a:gd name="T97" fmla="*/ 496 h 1353"/>
                    <a:gd name="T98" fmla="*/ 1096 w 1785"/>
                    <a:gd name="T99" fmla="*/ 470 h 1353"/>
                    <a:gd name="T100" fmla="*/ 994 w 1785"/>
                    <a:gd name="T101" fmla="*/ 406 h 1353"/>
                    <a:gd name="T102" fmla="*/ 897 w 1785"/>
                    <a:gd name="T103" fmla="*/ 333 h 1353"/>
                    <a:gd name="T104" fmla="*/ 809 w 1785"/>
                    <a:gd name="T105" fmla="*/ 255 h 1353"/>
                    <a:gd name="T106" fmla="*/ 733 w 1785"/>
                    <a:gd name="T107" fmla="*/ 179 h 1353"/>
                    <a:gd name="T108" fmla="*/ 669 w 1785"/>
                    <a:gd name="T109" fmla="*/ 108 h 1353"/>
                    <a:gd name="T110" fmla="*/ 619 w 1785"/>
                    <a:gd name="T111" fmla="*/ 51 h 1353"/>
                    <a:gd name="T112" fmla="*/ 589 w 1785"/>
                    <a:gd name="T113" fmla="*/ 13 h 1353"/>
                    <a:gd name="T114" fmla="*/ 577 w 1785"/>
                    <a:gd name="T115"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5" h="1353">
                      <a:moveTo>
                        <a:pt x="577" y="0"/>
                      </a:moveTo>
                      <a:lnTo>
                        <a:pt x="582" y="1"/>
                      </a:lnTo>
                      <a:lnTo>
                        <a:pt x="594" y="8"/>
                      </a:lnTo>
                      <a:lnTo>
                        <a:pt x="613" y="20"/>
                      </a:lnTo>
                      <a:lnTo>
                        <a:pt x="639" y="34"/>
                      </a:lnTo>
                      <a:lnTo>
                        <a:pt x="674" y="51"/>
                      </a:lnTo>
                      <a:lnTo>
                        <a:pt x="712" y="69"/>
                      </a:lnTo>
                      <a:lnTo>
                        <a:pt x="757" y="89"/>
                      </a:lnTo>
                      <a:lnTo>
                        <a:pt x="807" y="110"/>
                      </a:lnTo>
                      <a:lnTo>
                        <a:pt x="862" y="131"/>
                      </a:lnTo>
                      <a:lnTo>
                        <a:pt x="919" y="152"/>
                      </a:lnTo>
                      <a:lnTo>
                        <a:pt x="982" y="171"/>
                      </a:lnTo>
                      <a:lnTo>
                        <a:pt x="1047" y="188"/>
                      </a:lnTo>
                      <a:lnTo>
                        <a:pt x="1115" y="204"/>
                      </a:lnTo>
                      <a:lnTo>
                        <a:pt x="1185" y="216"/>
                      </a:lnTo>
                      <a:lnTo>
                        <a:pt x="1256" y="223"/>
                      </a:lnTo>
                      <a:lnTo>
                        <a:pt x="1260" y="223"/>
                      </a:lnTo>
                      <a:lnTo>
                        <a:pt x="1270" y="223"/>
                      </a:lnTo>
                      <a:lnTo>
                        <a:pt x="1286" y="224"/>
                      </a:lnTo>
                      <a:lnTo>
                        <a:pt x="1305" y="226"/>
                      </a:lnTo>
                      <a:lnTo>
                        <a:pt x="1329" y="229"/>
                      </a:lnTo>
                      <a:lnTo>
                        <a:pt x="1357" y="235"/>
                      </a:lnTo>
                      <a:lnTo>
                        <a:pt x="1386" y="242"/>
                      </a:lnTo>
                      <a:lnTo>
                        <a:pt x="1417" y="254"/>
                      </a:lnTo>
                      <a:lnTo>
                        <a:pt x="1450" y="267"/>
                      </a:lnTo>
                      <a:lnTo>
                        <a:pt x="1481" y="286"/>
                      </a:lnTo>
                      <a:lnTo>
                        <a:pt x="1514" y="309"/>
                      </a:lnTo>
                      <a:lnTo>
                        <a:pt x="1543" y="335"/>
                      </a:lnTo>
                      <a:lnTo>
                        <a:pt x="1571" y="368"/>
                      </a:lnTo>
                      <a:lnTo>
                        <a:pt x="1597" y="407"/>
                      </a:lnTo>
                      <a:lnTo>
                        <a:pt x="1617" y="451"/>
                      </a:lnTo>
                      <a:lnTo>
                        <a:pt x="1635" y="502"/>
                      </a:lnTo>
                      <a:lnTo>
                        <a:pt x="1647" y="561"/>
                      </a:lnTo>
                      <a:lnTo>
                        <a:pt x="1647" y="566"/>
                      </a:lnTo>
                      <a:lnTo>
                        <a:pt x="1650" y="584"/>
                      </a:lnTo>
                      <a:lnTo>
                        <a:pt x="1655" y="608"/>
                      </a:lnTo>
                      <a:lnTo>
                        <a:pt x="1661" y="642"/>
                      </a:lnTo>
                      <a:lnTo>
                        <a:pt x="1669" y="682"/>
                      </a:lnTo>
                      <a:lnTo>
                        <a:pt x="1678" y="729"/>
                      </a:lnTo>
                      <a:lnTo>
                        <a:pt x="1687" y="781"/>
                      </a:lnTo>
                      <a:lnTo>
                        <a:pt x="1697" y="836"/>
                      </a:lnTo>
                      <a:lnTo>
                        <a:pt x="1707" y="893"/>
                      </a:lnTo>
                      <a:lnTo>
                        <a:pt x="1718" y="952"/>
                      </a:lnTo>
                      <a:lnTo>
                        <a:pt x="1728" y="1011"/>
                      </a:lnTo>
                      <a:lnTo>
                        <a:pt x="1738" y="1069"/>
                      </a:lnTo>
                      <a:lnTo>
                        <a:pt x="1749" y="1125"/>
                      </a:lnTo>
                      <a:lnTo>
                        <a:pt x="1757" y="1176"/>
                      </a:lnTo>
                      <a:lnTo>
                        <a:pt x="1766" y="1225"/>
                      </a:lnTo>
                      <a:lnTo>
                        <a:pt x="1773" y="1268"/>
                      </a:lnTo>
                      <a:lnTo>
                        <a:pt x="1778" y="1304"/>
                      </a:lnTo>
                      <a:lnTo>
                        <a:pt x="1783" y="1334"/>
                      </a:lnTo>
                      <a:lnTo>
                        <a:pt x="1785" y="1353"/>
                      </a:lnTo>
                      <a:lnTo>
                        <a:pt x="26" y="1353"/>
                      </a:lnTo>
                      <a:lnTo>
                        <a:pt x="14" y="1251"/>
                      </a:lnTo>
                      <a:lnTo>
                        <a:pt x="0" y="1154"/>
                      </a:lnTo>
                      <a:lnTo>
                        <a:pt x="26" y="1097"/>
                      </a:lnTo>
                      <a:lnTo>
                        <a:pt x="55" y="1042"/>
                      </a:lnTo>
                      <a:lnTo>
                        <a:pt x="88" y="992"/>
                      </a:lnTo>
                      <a:lnTo>
                        <a:pt x="124" y="945"/>
                      </a:lnTo>
                      <a:lnTo>
                        <a:pt x="162" y="902"/>
                      </a:lnTo>
                      <a:lnTo>
                        <a:pt x="199" y="862"/>
                      </a:lnTo>
                      <a:lnTo>
                        <a:pt x="237" y="826"/>
                      </a:lnTo>
                      <a:lnTo>
                        <a:pt x="273" y="795"/>
                      </a:lnTo>
                      <a:lnTo>
                        <a:pt x="308" y="767"/>
                      </a:lnTo>
                      <a:lnTo>
                        <a:pt x="339" y="743"/>
                      </a:lnTo>
                      <a:lnTo>
                        <a:pt x="366" y="724"/>
                      </a:lnTo>
                      <a:lnTo>
                        <a:pt x="391" y="708"/>
                      </a:lnTo>
                      <a:lnTo>
                        <a:pt x="408" y="698"/>
                      </a:lnTo>
                      <a:lnTo>
                        <a:pt x="418" y="691"/>
                      </a:lnTo>
                      <a:lnTo>
                        <a:pt x="423" y="687"/>
                      </a:lnTo>
                      <a:lnTo>
                        <a:pt x="480" y="639"/>
                      </a:lnTo>
                      <a:lnTo>
                        <a:pt x="527" y="591"/>
                      </a:lnTo>
                      <a:lnTo>
                        <a:pt x="563" y="544"/>
                      </a:lnTo>
                      <a:lnTo>
                        <a:pt x="593" y="499"/>
                      </a:lnTo>
                      <a:lnTo>
                        <a:pt x="613" y="458"/>
                      </a:lnTo>
                      <a:lnTo>
                        <a:pt x="627" y="420"/>
                      </a:lnTo>
                      <a:lnTo>
                        <a:pt x="636" y="385"/>
                      </a:lnTo>
                      <a:lnTo>
                        <a:pt x="641" y="356"/>
                      </a:lnTo>
                      <a:lnTo>
                        <a:pt x="643" y="331"/>
                      </a:lnTo>
                      <a:lnTo>
                        <a:pt x="643" y="312"/>
                      </a:lnTo>
                      <a:lnTo>
                        <a:pt x="643" y="302"/>
                      </a:lnTo>
                      <a:lnTo>
                        <a:pt x="641" y="297"/>
                      </a:lnTo>
                      <a:lnTo>
                        <a:pt x="696" y="354"/>
                      </a:lnTo>
                      <a:lnTo>
                        <a:pt x="748" y="402"/>
                      </a:lnTo>
                      <a:lnTo>
                        <a:pt x="798" y="440"/>
                      </a:lnTo>
                      <a:lnTo>
                        <a:pt x="843" y="470"/>
                      </a:lnTo>
                      <a:lnTo>
                        <a:pt x="886" y="494"/>
                      </a:lnTo>
                      <a:lnTo>
                        <a:pt x="928" y="509"/>
                      </a:lnTo>
                      <a:lnTo>
                        <a:pt x="964" y="520"/>
                      </a:lnTo>
                      <a:lnTo>
                        <a:pt x="999" y="527"/>
                      </a:lnTo>
                      <a:lnTo>
                        <a:pt x="1028" y="528"/>
                      </a:lnTo>
                      <a:lnTo>
                        <a:pt x="1056" y="527"/>
                      </a:lnTo>
                      <a:lnTo>
                        <a:pt x="1080" y="523"/>
                      </a:lnTo>
                      <a:lnTo>
                        <a:pt x="1101" y="518"/>
                      </a:lnTo>
                      <a:lnTo>
                        <a:pt x="1116" y="511"/>
                      </a:lnTo>
                      <a:lnTo>
                        <a:pt x="1130" y="506"/>
                      </a:lnTo>
                      <a:lnTo>
                        <a:pt x="1141" y="501"/>
                      </a:lnTo>
                      <a:lnTo>
                        <a:pt x="1146" y="496"/>
                      </a:lnTo>
                      <a:lnTo>
                        <a:pt x="1147" y="496"/>
                      </a:lnTo>
                      <a:lnTo>
                        <a:pt x="1096" y="470"/>
                      </a:lnTo>
                      <a:lnTo>
                        <a:pt x="1044" y="440"/>
                      </a:lnTo>
                      <a:lnTo>
                        <a:pt x="994" y="406"/>
                      </a:lnTo>
                      <a:lnTo>
                        <a:pt x="945" y="371"/>
                      </a:lnTo>
                      <a:lnTo>
                        <a:pt x="897" y="333"/>
                      </a:lnTo>
                      <a:lnTo>
                        <a:pt x="852" y="295"/>
                      </a:lnTo>
                      <a:lnTo>
                        <a:pt x="809" y="255"/>
                      </a:lnTo>
                      <a:lnTo>
                        <a:pt x="769" y="217"/>
                      </a:lnTo>
                      <a:lnTo>
                        <a:pt x="733" y="179"/>
                      </a:lnTo>
                      <a:lnTo>
                        <a:pt x="698" y="143"/>
                      </a:lnTo>
                      <a:lnTo>
                        <a:pt x="669" y="108"/>
                      </a:lnTo>
                      <a:lnTo>
                        <a:pt x="641" y="79"/>
                      </a:lnTo>
                      <a:lnTo>
                        <a:pt x="619" y="51"/>
                      </a:lnTo>
                      <a:lnTo>
                        <a:pt x="601" y="31"/>
                      </a:lnTo>
                      <a:lnTo>
                        <a:pt x="589" y="13"/>
                      </a:lnTo>
                      <a:lnTo>
                        <a:pt x="581" y="3"/>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7"/>
                <p:cNvSpPr>
                  <a:spLocks noEditPoints="1"/>
                </p:cNvSpPr>
                <p:nvPr/>
              </p:nvSpPr>
              <p:spPr bwMode="auto">
                <a:xfrm>
                  <a:off x="1319" y="1516"/>
                  <a:ext cx="2191" cy="1963"/>
                </a:xfrm>
                <a:custGeom>
                  <a:avLst/>
                  <a:gdLst>
                    <a:gd name="T0" fmla="*/ 2738 w 4382"/>
                    <a:gd name="T1" fmla="*/ 2383 h 3926"/>
                    <a:gd name="T2" fmla="*/ 2598 w 4382"/>
                    <a:gd name="T3" fmla="*/ 2179 h 3926"/>
                    <a:gd name="T4" fmla="*/ 2303 w 4382"/>
                    <a:gd name="T5" fmla="*/ 2386 h 3926"/>
                    <a:gd name="T6" fmla="*/ 2123 w 4382"/>
                    <a:gd name="T7" fmla="*/ 2389 h 3926"/>
                    <a:gd name="T8" fmla="*/ 1828 w 4382"/>
                    <a:gd name="T9" fmla="*/ 2225 h 3926"/>
                    <a:gd name="T10" fmla="*/ 1854 w 4382"/>
                    <a:gd name="T11" fmla="*/ 501 h 3926"/>
                    <a:gd name="T12" fmla="*/ 1643 w 4382"/>
                    <a:gd name="T13" fmla="*/ 732 h 3926"/>
                    <a:gd name="T14" fmla="*/ 1617 w 4382"/>
                    <a:gd name="T15" fmla="*/ 978 h 3926"/>
                    <a:gd name="T16" fmla="*/ 1582 w 4382"/>
                    <a:gd name="T17" fmla="*/ 1358 h 3926"/>
                    <a:gd name="T18" fmla="*/ 1484 w 4382"/>
                    <a:gd name="T19" fmla="*/ 1166 h 3926"/>
                    <a:gd name="T20" fmla="*/ 1423 w 4382"/>
                    <a:gd name="T21" fmla="*/ 1411 h 3926"/>
                    <a:gd name="T22" fmla="*/ 1532 w 4382"/>
                    <a:gd name="T23" fmla="*/ 1641 h 3926"/>
                    <a:gd name="T24" fmla="*/ 1579 w 4382"/>
                    <a:gd name="T25" fmla="*/ 1659 h 3926"/>
                    <a:gd name="T26" fmla="*/ 1639 w 4382"/>
                    <a:gd name="T27" fmla="*/ 1940 h 3926"/>
                    <a:gd name="T28" fmla="*/ 1771 w 4382"/>
                    <a:gd name="T29" fmla="*/ 2104 h 3926"/>
                    <a:gd name="T30" fmla="*/ 2087 w 4382"/>
                    <a:gd name="T31" fmla="*/ 2345 h 3926"/>
                    <a:gd name="T32" fmla="*/ 2441 w 4382"/>
                    <a:gd name="T33" fmla="*/ 2279 h 3926"/>
                    <a:gd name="T34" fmla="*/ 2700 w 4382"/>
                    <a:gd name="T35" fmla="*/ 2009 h 3926"/>
                    <a:gd name="T36" fmla="*/ 2783 w 4382"/>
                    <a:gd name="T37" fmla="*/ 1795 h 3926"/>
                    <a:gd name="T38" fmla="*/ 2818 w 4382"/>
                    <a:gd name="T39" fmla="*/ 1572 h 3926"/>
                    <a:gd name="T40" fmla="*/ 2903 w 4382"/>
                    <a:gd name="T41" fmla="*/ 1601 h 3926"/>
                    <a:gd name="T42" fmla="*/ 2965 w 4382"/>
                    <a:gd name="T43" fmla="*/ 1216 h 3926"/>
                    <a:gd name="T44" fmla="*/ 2852 w 4382"/>
                    <a:gd name="T45" fmla="*/ 1258 h 3926"/>
                    <a:gd name="T46" fmla="*/ 2780 w 4382"/>
                    <a:gd name="T47" fmla="*/ 1214 h 3926"/>
                    <a:gd name="T48" fmla="*/ 2750 w 4382"/>
                    <a:gd name="T49" fmla="*/ 839 h 3926"/>
                    <a:gd name="T50" fmla="*/ 2581 w 4382"/>
                    <a:gd name="T51" fmla="*/ 560 h 3926"/>
                    <a:gd name="T52" fmla="*/ 2142 w 4382"/>
                    <a:gd name="T53" fmla="*/ 513 h 3926"/>
                    <a:gd name="T54" fmla="*/ 1892 w 4382"/>
                    <a:gd name="T55" fmla="*/ 520 h 3926"/>
                    <a:gd name="T56" fmla="*/ 2443 w 4382"/>
                    <a:gd name="T57" fmla="*/ 51 h 3926"/>
                    <a:gd name="T58" fmla="*/ 2849 w 4382"/>
                    <a:gd name="T59" fmla="*/ 413 h 3926"/>
                    <a:gd name="T60" fmla="*/ 2915 w 4382"/>
                    <a:gd name="T61" fmla="*/ 1023 h 3926"/>
                    <a:gd name="T62" fmla="*/ 3010 w 4382"/>
                    <a:gd name="T63" fmla="*/ 1292 h 3926"/>
                    <a:gd name="T64" fmla="*/ 2890 w 4382"/>
                    <a:gd name="T65" fmla="*/ 1669 h 3926"/>
                    <a:gd name="T66" fmla="*/ 2782 w 4382"/>
                    <a:gd name="T67" fmla="*/ 2386 h 3926"/>
                    <a:gd name="T68" fmla="*/ 2415 w 4382"/>
                    <a:gd name="T69" fmla="*/ 3067 h 3926"/>
                    <a:gd name="T70" fmla="*/ 2344 w 4382"/>
                    <a:gd name="T71" fmla="*/ 3260 h 3926"/>
                    <a:gd name="T72" fmla="*/ 2621 w 4382"/>
                    <a:gd name="T73" fmla="*/ 3552 h 3926"/>
                    <a:gd name="T74" fmla="*/ 2827 w 4382"/>
                    <a:gd name="T75" fmla="*/ 3031 h 3926"/>
                    <a:gd name="T76" fmla="*/ 2830 w 4382"/>
                    <a:gd name="T77" fmla="*/ 2460 h 3926"/>
                    <a:gd name="T78" fmla="*/ 3046 w 4382"/>
                    <a:gd name="T79" fmla="*/ 2517 h 3926"/>
                    <a:gd name="T80" fmla="*/ 3722 w 4382"/>
                    <a:gd name="T81" fmla="*/ 2725 h 3926"/>
                    <a:gd name="T82" fmla="*/ 4010 w 4382"/>
                    <a:gd name="T83" fmla="*/ 2811 h 3926"/>
                    <a:gd name="T84" fmla="*/ 4180 w 4382"/>
                    <a:gd name="T85" fmla="*/ 3056 h 3926"/>
                    <a:gd name="T86" fmla="*/ 4366 w 4382"/>
                    <a:gd name="T87" fmla="*/ 3825 h 3926"/>
                    <a:gd name="T88" fmla="*/ 165 w 4382"/>
                    <a:gd name="T89" fmla="*/ 3179 h 3926"/>
                    <a:gd name="T90" fmla="*/ 278 w 4382"/>
                    <a:gd name="T91" fmla="*/ 2897 h 3926"/>
                    <a:gd name="T92" fmla="*/ 551 w 4382"/>
                    <a:gd name="T93" fmla="*/ 2756 h 3926"/>
                    <a:gd name="T94" fmla="*/ 1149 w 4382"/>
                    <a:gd name="T95" fmla="*/ 2576 h 3926"/>
                    <a:gd name="T96" fmla="*/ 1525 w 4382"/>
                    <a:gd name="T97" fmla="*/ 2391 h 3926"/>
                    <a:gd name="T98" fmla="*/ 1550 w 4382"/>
                    <a:gd name="T99" fmla="*/ 2915 h 3926"/>
                    <a:gd name="T100" fmla="*/ 1670 w 4382"/>
                    <a:gd name="T101" fmla="*/ 3366 h 3926"/>
                    <a:gd name="T102" fmla="*/ 1988 w 4382"/>
                    <a:gd name="T103" fmla="*/ 3364 h 3926"/>
                    <a:gd name="T104" fmla="*/ 1994 w 4382"/>
                    <a:gd name="T105" fmla="*/ 3094 h 3926"/>
                    <a:gd name="T106" fmla="*/ 1631 w 4382"/>
                    <a:gd name="T107" fmla="*/ 2459 h 3926"/>
                    <a:gd name="T108" fmla="*/ 1546 w 4382"/>
                    <a:gd name="T109" fmla="*/ 1686 h 3926"/>
                    <a:gd name="T110" fmla="*/ 1391 w 4382"/>
                    <a:gd name="T111" fmla="*/ 1482 h 3926"/>
                    <a:gd name="T112" fmla="*/ 1437 w 4382"/>
                    <a:gd name="T113" fmla="*/ 1119 h 3926"/>
                    <a:gd name="T114" fmla="*/ 1496 w 4382"/>
                    <a:gd name="T115" fmla="*/ 516 h 3926"/>
                    <a:gd name="T116" fmla="*/ 1667 w 4382"/>
                    <a:gd name="T117" fmla="*/ 319 h 3926"/>
                    <a:gd name="T118" fmla="*/ 1878 w 4382"/>
                    <a:gd name="T119" fmla="*/ 79 h 3926"/>
                    <a:gd name="T120" fmla="*/ 2140 w 4382"/>
                    <a:gd name="T121" fmla="*/ 3 h 3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2" h="3926">
                      <a:moveTo>
                        <a:pt x="1648" y="2033"/>
                      </a:moveTo>
                      <a:lnTo>
                        <a:pt x="1646" y="2033"/>
                      </a:lnTo>
                      <a:lnTo>
                        <a:pt x="1648" y="2035"/>
                      </a:lnTo>
                      <a:lnTo>
                        <a:pt x="1643" y="2383"/>
                      </a:lnTo>
                      <a:lnTo>
                        <a:pt x="1650" y="2408"/>
                      </a:lnTo>
                      <a:lnTo>
                        <a:pt x="1662" y="2429"/>
                      </a:lnTo>
                      <a:lnTo>
                        <a:pt x="2156" y="2811"/>
                      </a:lnTo>
                      <a:lnTo>
                        <a:pt x="2227" y="2811"/>
                      </a:lnTo>
                      <a:lnTo>
                        <a:pt x="2721" y="2429"/>
                      </a:lnTo>
                      <a:lnTo>
                        <a:pt x="2731" y="2408"/>
                      </a:lnTo>
                      <a:lnTo>
                        <a:pt x="2738" y="2383"/>
                      </a:lnTo>
                      <a:lnTo>
                        <a:pt x="2735" y="2035"/>
                      </a:lnTo>
                      <a:lnTo>
                        <a:pt x="2735" y="2033"/>
                      </a:lnTo>
                      <a:lnTo>
                        <a:pt x="2735" y="2033"/>
                      </a:lnTo>
                      <a:lnTo>
                        <a:pt x="2735" y="2035"/>
                      </a:lnTo>
                      <a:lnTo>
                        <a:pt x="2725" y="2046"/>
                      </a:lnTo>
                      <a:lnTo>
                        <a:pt x="2711" y="2061"/>
                      </a:lnTo>
                      <a:lnTo>
                        <a:pt x="2695" y="2078"/>
                      </a:lnTo>
                      <a:lnTo>
                        <a:pt x="2676" y="2099"/>
                      </a:lnTo>
                      <a:lnTo>
                        <a:pt x="2652" y="2125"/>
                      </a:lnTo>
                      <a:lnTo>
                        <a:pt x="2623" y="2154"/>
                      </a:lnTo>
                      <a:lnTo>
                        <a:pt x="2598" y="2179"/>
                      </a:lnTo>
                      <a:lnTo>
                        <a:pt x="2576" y="2203"/>
                      </a:lnTo>
                      <a:lnTo>
                        <a:pt x="2553" y="2225"/>
                      </a:lnTo>
                      <a:lnTo>
                        <a:pt x="2536" y="2244"/>
                      </a:lnTo>
                      <a:lnTo>
                        <a:pt x="2521" y="2260"/>
                      </a:lnTo>
                      <a:lnTo>
                        <a:pt x="2510" y="2272"/>
                      </a:lnTo>
                      <a:lnTo>
                        <a:pt x="2505" y="2277"/>
                      </a:lnTo>
                      <a:lnTo>
                        <a:pt x="2464" y="2317"/>
                      </a:lnTo>
                      <a:lnTo>
                        <a:pt x="2417" y="2348"/>
                      </a:lnTo>
                      <a:lnTo>
                        <a:pt x="2377" y="2367"/>
                      </a:lnTo>
                      <a:lnTo>
                        <a:pt x="2334" y="2381"/>
                      </a:lnTo>
                      <a:lnTo>
                        <a:pt x="2303" y="2386"/>
                      </a:lnTo>
                      <a:lnTo>
                        <a:pt x="2279" y="2389"/>
                      </a:lnTo>
                      <a:lnTo>
                        <a:pt x="2260" y="2389"/>
                      </a:lnTo>
                      <a:lnTo>
                        <a:pt x="2253" y="2389"/>
                      </a:lnTo>
                      <a:lnTo>
                        <a:pt x="2248" y="2389"/>
                      </a:lnTo>
                      <a:lnTo>
                        <a:pt x="2246" y="2389"/>
                      </a:lnTo>
                      <a:lnTo>
                        <a:pt x="2244" y="2389"/>
                      </a:lnTo>
                      <a:lnTo>
                        <a:pt x="2139" y="2389"/>
                      </a:lnTo>
                      <a:lnTo>
                        <a:pt x="2137" y="2389"/>
                      </a:lnTo>
                      <a:lnTo>
                        <a:pt x="2134" y="2389"/>
                      </a:lnTo>
                      <a:lnTo>
                        <a:pt x="2128" y="2389"/>
                      </a:lnTo>
                      <a:lnTo>
                        <a:pt x="2123" y="2389"/>
                      </a:lnTo>
                      <a:lnTo>
                        <a:pt x="2104" y="2389"/>
                      </a:lnTo>
                      <a:lnTo>
                        <a:pt x="2078" y="2386"/>
                      </a:lnTo>
                      <a:lnTo>
                        <a:pt x="2049" y="2381"/>
                      </a:lnTo>
                      <a:lnTo>
                        <a:pt x="2006" y="2367"/>
                      </a:lnTo>
                      <a:lnTo>
                        <a:pt x="1964" y="2348"/>
                      </a:lnTo>
                      <a:lnTo>
                        <a:pt x="1918" y="2317"/>
                      </a:lnTo>
                      <a:lnTo>
                        <a:pt x="1878" y="2277"/>
                      </a:lnTo>
                      <a:lnTo>
                        <a:pt x="1873" y="2272"/>
                      </a:lnTo>
                      <a:lnTo>
                        <a:pt x="1861" y="2260"/>
                      </a:lnTo>
                      <a:lnTo>
                        <a:pt x="1847" y="2244"/>
                      </a:lnTo>
                      <a:lnTo>
                        <a:pt x="1828" y="2225"/>
                      </a:lnTo>
                      <a:lnTo>
                        <a:pt x="1807" y="2203"/>
                      </a:lnTo>
                      <a:lnTo>
                        <a:pt x="1783" y="2179"/>
                      </a:lnTo>
                      <a:lnTo>
                        <a:pt x="1759" y="2154"/>
                      </a:lnTo>
                      <a:lnTo>
                        <a:pt x="1731" y="2125"/>
                      </a:lnTo>
                      <a:lnTo>
                        <a:pt x="1707" y="2099"/>
                      </a:lnTo>
                      <a:lnTo>
                        <a:pt x="1686" y="2078"/>
                      </a:lnTo>
                      <a:lnTo>
                        <a:pt x="1670" y="2061"/>
                      </a:lnTo>
                      <a:lnTo>
                        <a:pt x="1658" y="2046"/>
                      </a:lnTo>
                      <a:lnTo>
                        <a:pt x="1648" y="2035"/>
                      </a:lnTo>
                      <a:lnTo>
                        <a:pt x="1648" y="2033"/>
                      </a:lnTo>
                      <a:close/>
                      <a:moveTo>
                        <a:pt x="1854" y="501"/>
                      </a:moveTo>
                      <a:lnTo>
                        <a:pt x="1850" y="502"/>
                      </a:lnTo>
                      <a:lnTo>
                        <a:pt x="1840" y="506"/>
                      </a:lnTo>
                      <a:lnTo>
                        <a:pt x="1823" y="515"/>
                      </a:lnTo>
                      <a:lnTo>
                        <a:pt x="1804" y="525"/>
                      </a:lnTo>
                      <a:lnTo>
                        <a:pt x="1779" y="541"/>
                      </a:lnTo>
                      <a:lnTo>
                        <a:pt x="1755" y="560"/>
                      </a:lnTo>
                      <a:lnTo>
                        <a:pt x="1729" y="584"/>
                      </a:lnTo>
                      <a:lnTo>
                        <a:pt x="1703" y="613"/>
                      </a:lnTo>
                      <a:lnTo>
                        <a:pt x="1679" y="648"/>
                      </a:lnTo>
                      <a:lnTo>
                        <a:pt x="1660" y="687"/>
                      </a:lnTo>
                      <a:lnTo>
                        <a:pt x="1643" y="732"/>
                      </a:lnTo>
                      <a:lnTo>
                        <a:pt x="1632" y="784"/>
                      </a:lnTo>
                      <a:lnTo>
                        <a:pt x="1632" y="798"/>
                      </a:lnTo>
                      <a:lnTo>
                        <a:pt x="1631" y="810"/>
                      </a:lnTo>
                      <a:lnTo>
                        <a:pt x="1631" y="820"/>
                      </a:lnTo>
                      <a:lnTo>
                        <a:pt x="1629" y="831"/>
                      </a:lnTo>
                      <a:lnTo>
                        <a:pt x="1629" y="846"/>
                      </a:lnTo>
                      <a:lnTo>
                        <a:pt x="1627" y="867"/>
                      </a:lnTo>
                      <a:lnTo>
                        <a:pt x="1624" y="896"/>
                      </a:lnTo>
                      <a:lnTo>
                        <a:pt x="1620" y="933"/>
                      </a:lnTo>
                      <a:lnTo>
                        <a:pt x="1619" y="960"/>
                      </a:lnTo>
                      <a:lnTo>
                        <a:pt x="1617" y="978"/>
                      </a:lnTo>
                      <a:lnTo>
                        <a:pt x="1617" y="988"/>
                      </a:lnTo>
                      <a:lnTo>
                        <a:pt x="1617" y="992"/>
                      </a:lnTo>
                      <a:lnTo>
                        <a:pt x="1617" y="992"/>
                      </a:lnTo>
                      <a:lnTo>
                        <a:pt x="1605" y="1161"/>
                      </a:lnTo>
                      <a:lnTo>
                        <a:pt x="1605" y="1171"/>
                      </a:lnTo>
                      <a:lnTo>
                        <a:pt x="1605" y="1189"/>
                      </a:lnTo>
                      <a:lnTo>
                        <a:pt x="1603" y="1214"/>
                      </a:lnTo>
                      <a:lnTo>
                        <a:pt x="1600" y="1246"/>
                      </a:lnTo>
                      <a:lnTo>
                        <a:pt x="1596" y="1282"/>
                      </a:lnTo>
                      <a:lnTo>
                        <a:pt x="1589" y="1320"/>
                      </a:lnTo>
                      <a:lnTo>
                        <a:pt x="1582" y="1358"/>
                      </a:lnTo>
                      <a:lnTo>
                        <a:pt x="1556" y="1481"/>
                      </a:lnTo>
                      <a:lnTo>
                        <a:pt x="1543" y="1354"/>
                      </a:lnTo>
                      <a:lnTo>
                        <a:pt x="1543" y="1349"/>
                      </a:lnTo>
                      <a:lnTo>
                        <a:pt x="1541" y="1334"/>
                      </a:lnTo>
                      <a:lnTo>
                        <a:pt x="1539" y="1311"/>
                      </a:lnTo>
                      <a:lnTo>
                        <a:pt x="1536" y="1285"/>
                      </a:lnTo>
                      <a:lnTo>
                        <a:pt x="1529" y="1258"/>
                      </a:lnTo>
                      <a:lnTo>
                        <a:pt x="1522" y="1228"/>
                      </a:lnTo>
                      <a:lnTo>
                        <a:pt x="1512" y="1202"/>
                      </a:lnTo>
                      <a:lnTo>
                        <a:pt x="1499" y="1182"/>
                      </a:lnTo>
                      <a:lnTo>
                        <a:pt x="1484" y="1166"/>
                      </a:lnTo>
                      <a:lnTo>
                        <a:pt x="1470" y="1161"/>
                      </a:lnTo>
                      <a:lnTo>
                        <a:pt x="1454" y="1159"/>
                      </a:lnTo>
                      <a:lnTo>
                        <a:pt x="1442" y="1163"/>
                      </a:lnTo>
                      <a:lnTo>
                        <a:pt x="1430" y="1173"/>
                      </a:lnTo>
                      <a:lnTo>
                        <a:pt x="1423" y="1187"/>
                      </a:lnTo>
                      <a:lnTo>
                        <a:pt x="1418" y="1202"/>
                      </a:lnTo>
                      <a:lnTo>
                        <a:pt x="1416" y="1216"/>
                      </a:lnTo>
                      <a:lnTo>
                        <a:pt x="1416" y="1225"/>
                      </a:lnTo>
                      <a:lnTo>
                        <a:pt x="1415" y="1296"/>
                      </a:lnTo>
                      <a:lnTo>
                        <a:pt x="1418" y="1358"/>
                      </a:lnTo>
                      <a:lnTo>
                        <a:pt x="1423" y="1411"/>
                      </a:lnTo>
                      <a:lnTo>
                        <a:pt x="1430" y="1456"/>
                      </a:lnTo>
                      <a:lnTo>
                        <a:pt x="1437" y="1494"/>
                      </a:lnTo>
                      <a:lnTo>
                        <a:pt x="1446" y="1524"/>
                      </a:lnTo>
                      <a:lnTo>
                        <a:pt x="1456" y="1555"/>
                      </a:lnTo>
                      <a:lnTo>
                        <a:pt x="1467" y="1577"/>
                      </a:lnTo>
                      <a:lnTo>
                        <a:pt x="1475" y="1593"/>
                      </a:lnTo>
                      <a:lnTo>
                        <a:pt x="1480" y="1601"/>
                      </a:lnTo>
                      <a:lnTo>
                        <a:pt x="1482" y="1605"/>
                      </a:lnTo>
                      <a:lnTo>
                        <a:pt x="1501" y="1622"/>
                      </a:lnTo>
                      <a:lnTo>
                        <a:pt x="1518" y="1634"/>
                      </a:lnTo>
                      <a:lnTo>
                        <a:pt x="1532" y="1641"/>
                      </a:lnTo>
                      <a:lnTo>
                        <a:pt x="1546" y="1643"/>
                      </a:lnTo>
                      <a:lnTo>
                        <a:pt x="1550" y="1624"/>
                      </a:lnTo>
                      <a:lnTo>
                        <a:pt x="1553" y="1600"/>
                      </a:lnTo>
                      <a:lnTo>
                        <a:pt x="1558" y="1576"/>
                      </a:lnTo>
                      <a:lnTo>
                        <a:pt x="1562" y="1555"/>
                      </a:lnTo>
                      <a:lnTo>
                        <a:pt x="1562" y="1560"/>
                      </a:lnTo>
                      <a:lnTo>
                        <a:pt x="1565" y="1572"/>
                      </a:lnTo>
                      <a:lnTo>
                        <a:pt x="1569" y="1593"/>
                      </a:lnTo>
                      <a:lnTo>
                        <a:pt x="1574" y="1621"/>
                      </a:lnTo>
                      <a:lnTo>
                        <a:pt x="1577" y="1655"/>
                      </a:lnTo>
                      <a:lnTo>
                        <a:pt x="1579" y="1659"/>
                      </a:lnTo>
                      <a:lnTo>
                        <a:pt x="1581" y="1672"/>
                      </a:lnTo>
                      <a:lnTo>
                        <a:pt x="1582" y="1690"/>
                      </a:lnTo>
                      <a:lnTo>
                        <a:pt x="1586" y="1712"/>
                      </a:lnTo>
                      <a:lnTo>
                        <a:pt x="1589" y="1735"/>
                      </a:lnTo>
                      <a:lnTo>
                        <a:pt x="1593" y="1759"/>
                      </a:lnTo>
                      <a:lnTo>
                        <a:pt x="1594" y="1779"/>
                      </a:lnTo>
                      <a:lnTo>
                        <a:pt x="1598" y="1795"/>
                      </a:lnTo>
                      <a:lnTo>
                        <a:pt x="1610" y="1838"/>
                      </a:lnTo>
                      <a:lnTo>
                        <a:pt x="1620" y="1875"/>
                      </a:lnTo>
                      <a:lnTo>
                        <a:pt x="1629" y="1904"/>
                      </a:lnTo>
                      <a:lnTo>
                        <a:pt x="1639" y="1940"/>
                      </a:lnTo>
                      <a:lnTo>
                        <a:pt x="1650" y="1964"/>
                      </a:lnTo>
                      <a:lnTo>
                        <a:pt x="1658" y="1978"/>
                      </a:lnTo>
                      <a:lnTo>
                        <a:pt x="1662" y="1985"/>
                      </a:lnTo>
                      <a:lnTo>
                        <a:pt x="1662" y="1985"/>
                      </a:lnTo>
                      <a:lnTo>
                        <a:pt x="1664" y="1987"/>
                      </a:lnTo>
                      <a:lnTo>
                        <a:pt x="1670" y="1995"/>
                      </a:lnTo>
                      <a:lnTo>
                        <a:pt x="1683" y="2009"/>
                      </a:lnTo>
                      <a:lnTo>
                        <a:pt x="1698" y="2028"/>
                      </a:lnTo>
                      <a:lnTo>
                        <a:pt x="1721" y="2051"/>
                      </a:lnTo>
                      <a:lnTo>
                        <a:pt x="1745" y="2077"/>
                      </a:lnTo>
                      <a:lnTo>
                        <a:pt x="1771" y="2104"/>
                      </a:lnTo>
                      <a:lnTo>
                        <a:pt x="1798" y="2134"/>
                      </a:lnTo>
                      <a:lnTo>
                        <a:pt x="1828" y="2163"/>
                      </a:lnTo>
                      <a:lnTo>
                        <a:pt x="1855" y="2192"/>
                      </a:lnTo>
                      <a:lnTo>
                        <a:pt x="1883" y="2220"/>
                      </a:lnTo>
                      <a:lnTo>
                        <a:pt x="1909" y="2248"/>
                      </a:lnTo>
                      <a:lnTo>
                        <a:pt x="1909" y="2248"/>
                      </a:lnTo>
                      <a:lnTo>
                        <a:pt x="1940" y="2279"/>
                      </a:lnTo>
                      <a:lnTo>
                        <a:pt x="1976" y="2305"/>
                      </a:lnTo>
                      <a:lnTo>
                        <a:pt x="2014" y="2326"/>
                      </a:lnTo>
                      <a:lnTo>
                        <a:pt x="2058" y="2339"/>
                      </a:lnTo>
                      <a:lnTo>
                        <a:pt x="2087" y="2345"/>
                      </a:lnTo>
                      <a:lnTo>
                        <a:pt x="2113" y="2346"/>
                      </a:lnTo>
                      <a:lnTo>
                        <a:pt x="2128" y="2348"/>
                      </a:lnTo>
                      <a:lnTo>
                        <a:pt x="2134" y="2346"/>
                      </a:lnTo>
                      <a:lnTo>
                        <a:pt x="2248" y="2346"/>
                      </a:lnTo>
                      <a:lnTo>
                        <a:pt x="2255" y="2348"/>
                      </a:lnTo>
                      <a:lnTo>
                        <a:pt x="2270" y="2346"/>
                      </a:lnTo>
                      <a:lnTo>
                        <a:pt x="2294" y="2345"/>
                      </a:lnTo>
                      <a:lnTo>
                        <a:pt x="2325" y="2339"/>
                      </a:lnTo>
                      <a:lnTo>
                        <a:pt x="2367" y="2326"/>
                      </a:lnTo>
                      <a:lnTo>
                        <a:pt x="2407" y="2305"/>
                      </a:lnTo>
                      <a:lnTo>
                        <a:pt x="2441" y="2279"/>
                      </a:lnTo>
                      <a:lnTo>
                        <a:pt x="2472" y="2248"/>
                      </a:lnTo>
                      <a:lnTo>
                        <a:pt x="2474" y="2248"/>
                      </a:lnTo>
                      <a:lnTo>
                        <a:pt x="2500" y="2220"/>
                      </a:lnTo>
                      <a:lnTo>
                        <a:pt x="2526" y="2192"/>
                      </a:lnTo>
                      <a:lnTo>
                        <a:pt x="2555" y="2163"/>
                      </a:lnTo>
                      <a:lnTo>
                        <a:pt x="2583" y="2134"/>
                      </a:lnTo>
                      <a:lnTo>
                        <a:pt x="2612" y="2104"/>
                      </a:lnTo>
                      <a:lnTo>
                        <a:pt x="2638" y="2077"/>
                      </a:lnTo>
                      <a:lnTo>
                        <a:pt x="2662" y="2051"/>
                      </a:lnTo>
                      <a:lnTo>
                        <a:pt x="2683" y="2028"/>
                      </a:lnTo>
                      <a:lnTo>
                        <a:pt x="2700" y="2009"/>
                      </a:lnTo>
                      <a:lnTo>
                        <a:pt x="2712" y="1995"/>
                      </a:lnTo>
                      <a:lnTo>
                        <a:pt x="2718" y="1987"/>
                      </a:lnTo>
                      <a:lnTo>
                        <a:pt x="2719" y="1985"/>
                      </a:lnTo>
                      <a:lnTo>
                        <a:pt x="2721" y="1985"/>
                      </a:lnTo>
                      <a:lnTo>
                        <a:pt x="2725" y="1978"/>
                      </a:lnTo>
                      <a:lnTo>
                        <a:pt x="2731" y="1964"/>
                      </a:lnTo>
                      <a:lnTo>
                        <a:pt x="2742" y="1940"/>
                      </a:lnTo>
                      <a:lnTo>
                        <a:pt x="2754" y="1904"/>
                      </a:lnTo>
                      <a:lnTo>
                        <a:pt x="2763" y="1875"/>
                      </a:lnTo>
                      <a:lnTo>
                        <a:pt x="2773" y="1838"/>
                      </a:lnTo>
                      <a:lnTo>
                        <a:pt x="2783" y="1795"/>
                      </a:lnTo>
                      <a:lnTo>
                        <a:pt x="2787" y="1779"/>
                      </a:lnTo>
                      <a:lnTo>
                        <a:pt x="2790" y="1759"/>
                      </a:lnTo>
                      <a:lnTo>
                        <a:pt x="2794" y="1735"/>
                      </a:lnTo>
                      <a:lnTo>
                        <a:pt x="2797" y="1712"/>
                      </a:lnTo>
                      <a:lnTo>
                        <a:pt x="2801" y="1690"/>
                      </a:lnTo>
                      <a:lnTo>
                        <a:pt x="2802" y="1672"/>
                      </a:lnTo>
                      <a:lnTo>
                        <a:pt x="2804" y="1659"/>
                      </a:lnTo>
                      <a:lnTo>
                        <a:pt x="2804" y="1655"/>
                      </a:lnTo>
                      <a:lnTo>
                        <a:pt x="2809" y="1621"/>
                      </a:lnTo>
                      <a:lnTo>
                        <a:pt x="2813" y="1593"/>
                      </a:lnTo>
                      <a:lnTo>
                        <a:pt x="2818" y="1572"/>
                      </a:lnTo>
                      <a:lnTo>
                        <a:pt x="2820" y="1560"/>
                      </a:lnTo>
                      <a:lnTo>
                        <a:pt x="2821" y="1555"/>
                      </a:lnTo>
                      <a:lnTo>
                        <a:pt x="2823" y="1576"/>
                      </a:lnTo>
                      <a:lnTo>
                        <a:pt x="2828" y="1600"/>
                      </a:lnTo>
                      <a:lnTo>
                        <a:pt x="2833" y="1624"/>
                      </a:lnTo>
                      <a:lnTo>
                        <a:pt x="2835" y="1643"/>
                      </a:lnTo>
                      <a:lnTo>
                        <a:pt x="2849" y="1641"/>
                      </a:lnTo>
                      <a:lnTo>
                        <a:pt x="2865" y="1634"/>
                      </a:lnTo>
                      <a:lnTo>
                        <a:pt x="2880" y="1622"/>
                      </a:lnTo>
                      <a:lnTo>
                        <a:pt x="2899" y="1605"/>
                      </a:lnTo>
                      <a:lnTo>
                        <a:pt x="2903" y="1601"/>
                      </a:lnTo>
                      <a:lnTo>
                        <a:pt x="2908" y="1593"/>
                      </a:lnTo>
                      <a:lnTo>
                        <a:pt x="2916" y="1577"/>
                      </a:lnTo>
                      <a:lnTo>
                        <a:pt x="2925" y="1555"/>
                      </a:lnTo>
                      <a:lnTo>
                        <a:pt x="2935" y="1524"/>
                      </a:lnTo>
                      <a:lnTo>
                        <a:pt x="2944" y="1494"/>
                      </a:lnTo>
                      <a:lnTo>
                        <a:pt x="2953" y="1456"/>
                      </a:lnTo>
                      <a:lnTo>
                        <a:pt x="2960" y="1411"/>
                      </a:lnTo>
                      <a:lnTo>
                        <a:pt x="2965" y="1358"/>
                      </a:lnTo>
                      <a:lnTo>
                        <a:pt x="2966" y="1296"/>
                      </a:lnTo>
                      <a:lnTo>
                        <a:pt x="2966" y="1225"/>
                      </a:lnTo>
                      <a:lnTo>
                        <a:pt x="2965" y="1216"/>
                      </a:lnTo>
                      <a:lnTo>
                        <a:pt x="2963" y="1202"/>
                      </a:lnTo>
                      <a:lnTo>
                        <a:pt x="2960" y="1187"/>
                      </a:lnTo>
                      <a:lnTo>
                        <a:pt x="2953" y="1173"/>
                      </a:lnTo>
                      <a:lnTo>
                        <a:pt x="2941" y="1163"/>
                      </a:lnTo>
                      <a:lnTo>
                        <a:pt x="2927" y="1159"/>
                      </a:lnTo>
                      <a:lnTo>
                        <a:pt x="2911" y="1161"/>
                      </a:lnTo>
                      <a:lnTo>
                        <a:pt x="2897" y="1166"/>
                      </a:lnTo>
                      <a:lnTo>
                        <a:pt x="2882" y="1182"/>
                      </a:lnTo>
                      <a:lnTo>
                        <a:pt x="2870" y="1202"/>
                      </a:lnTo>
                      <a:lnTo>
                        <a:pt x="2859" y="1228"/>
                      </a:lnTo>
                      <a:lnTo>
                        <a:pt x="2852" y="1258"/>
                      </a:lnTo>
                      <a:lnTo>
                        <a:pt x="2847" y="1285"/>
                      </a:lnTo>
                      <a:lnTo>
                        <a:pt x="2844" y="1311"/>
                      </a:lnTo>
                      <a:lnTo>
                        <a:pt x="2840" y="1334"/>
                      </a:lnTo>
                      <a:lnTo>
                        <a:pt x="2840" y="1349"/>
                      </a:lnTo>
                      <a:lnTo>
                        <a:pt x="2840" y="1354"/>
                      </a:lnTo>
                      <a:lnTo>
                        <a:pt x="2827" y="1481"/>
                      </a:lnTo>
                      <a:lnTo>
                        <a:pt x="2801" y="1358"/>
                      </a:lnTo>
                      <a:lnTo>
                        <a:pt x="2792" y="1320"/>
                      </a:lnTo>
                      <a:lnTo>
                        <a:pt x="2787" y="1282"/>
                      </a:lnTo>
                      <a:lnTo>
                        <a:pt x="2782" y="1246"/>
                      </a:lnTo>
                      <a:lnTo>
                        <a:pt x="2780" y="1214"/>
                      </a:lnTo>
                      <a:lnTo>
                        <a:pt x="2778" y="1189"/>
                      </a:lnTo>
                      <a:lnTo>
                        <a:pt x="2776" y="1171"/>
                      </a:lnTo>
                      <a:lnTo>
                        <a:pt x="2776" y="1161"/>
                      </a:lnTo>
                      <a:lnTo>
                        <a:pt x="2766" y="992"/>
                      </a:lnTo>
                      <a:lnTo>
                        <a:pt x="2766" y="992"/>
                      </a:lnTo>
                      <a:lnTo>
                        <a:pt x="2766" y="988"/>
                      </a:lnTo>
                      <a:lnTo>
                        <a:pt x="2764" y="978"/>
                      </a:lnTo>
                      <a:lnTo>
                        <a:pt x="2764" y="960"/>
                      </a:lnTo>
                      <a:lnTo>
                        <a:pt x="2761" y="933"/>
                      </a:lnTo>
                      <a:lnTo>
                        <a:pt x="2757" y="896"/>
                      </a:lnTo>
                      <a:lnTo>
                        <a:pt x="2750" y="839"/>
                      </a:lnTo>
                      <a:lnTo>
                        <a:pt x="2738" y="791"/>
                      </a:lnTo>
                      <a:lnTo>
                        <a:pt x="2726" y="748"/>
                      </a:lnTo>
                      <a:lnTo>
                        <a:pt x="2716" y="713"/>
                      </a:lnTo>
                      <a:lnTo>
                        <a:pt x="2706" y="682"/>
                      </a:lnTo>
                      <a:lnTo>
                        <a:pt x="2695" y="661"/>
                      </a:lnTo>
                      <a:lnTo>
                        <a:pt x="2688" y="651"/>
                      </a:lnTo>
                      <a:lnTo>
                        <a:pt x="2685" y="646"/>
                      </a:lnTo>
                      <a:lnTo>
                        <a:pt x="2685" y="646"/>
                      </a:lnTo>
                      <a:lnTo>
                        <a:pt x="2655" y="611"/>
                      </a:lnTo>
                      <a:lnTo>
                        <a:pt x="2621" y="584"/>
                      </a:lnTo>
                      <a:lnTo>
                        <a:pt x="2581" y="560"/>
                      </a:lnTo>
                      <a:lnTo>
                        <a:pt x="2540" y="542"/>
                      </a:lnTo>
                      <a:lnTo>
                        <a:pt x="2493" y="528"/>
                      </a:lnTo>
                      <a:lnTo>
                        <a:pt x="2446" y="518"/>
                      </a:lnTo>
                      <a:lnTo>
                        <a:pt x="2400" y="511"/>
                      </a:lnTo>
                      <a:lnTo>
                        <a:pt x="2353" y="506"/>
                      </a:lnTo>
                      <a:lnTo>
                        <a:pt x="2308" y="504"/>
                      </a:lnTo>
                      <a:lnTo>
                        <a:pt x="2265" y="504"/>
                      </a:lnTo>
                      <a:lnTo>
                        <a:pt x="2227" y="506"/>
                      </a:lnTo>
                      <a:lnTo>
                        <a:pt x="2192" y="508"/>
                      </a:lnTo>
                      <a:lnTo>
                        <a:pt x="2165" y="509"/>
                      </a:lnTo>
                      <a:lnTo>
                        <a:pt x="2142" y="513"/>
                      </a:lnTo>
                      <a:lnTo>
                        <a:pt x="2128" y="515"/>
                      </a:lnTo>
                      <a:lnTo>
                        <a:pt x="2123" y="515"/>
                      </a:lnTo>
                      <a:lnTo>
                        <a:pt x="2118" y="515"/>
                      </a:lnTo>
                      <a:lnTo>
                        <a:pt x="2102" y="518"/>
                      </a:lnTo>
                      <a:lnTo>
                        <a:pt x="2080" y="520"/>
                      </a:lnTo>
                      <a:lnTo>
                        <a:pt x="2052" y="523"/>
                      </a:lnTo>
                      <a:lnTo>
                        <a:pt x="2020" y="525"/>
                      </a:lnTo>
                      <a:lnTo>
                        <a:pt x="1987" y="527"/>
                      </a:lnTo>
                      <a:lnTo>
                        <a:pt x="1952" y="527"/>
                      </a:lnTo>
                      <a:lnTo>
                        <a:pt x="1919" y="525"/>
                      </a:lnTo>
                      <a:lnTo>
                        <a:pt x="1892" y="520"/>
                      </a:lnTo>
                      <a:lnTo>
                        <a:pt x="1869" y="513"/>
                      </a:lnTo>
                      <a:lnTo>
                        <a:pt x="1854" y="501"/>
                      </a:lnTo>
                      <a:close/>
                      <a:moveTo>
                        <a:pt x="2192" y="0"/>
                      </a:moveTo>
                      <a:lnTo>
                        <a:pt x="2218" y="1"/>
                      </a:lnTo>
                      <a:lnTo>
                        <a:pt x="2246" y="3"/>
                      </a:lnTo>
                      <a:lnTo>
                        <a:pt x="2255" y="3"/>
                      </a:lnTo>
                      <a:lnTo>
                        <a:pt x="2274" y="7"/>
                      </a:lnTo>
                      <a:lnTo>
                        <a:pt x="2305" y="10"/>
                      </a:lnTo>
                      <a:lnTo>
                        <a:pt x="2343" y="19"/>
                      </a:lnTo>
                      <a:lnTo>
                        <a:pt x="2389" y="32"/>
                      </a:lnTo>
                      <a:lnTo>
                        <a:pt x="2443" y="51"/>
                      </a:lnTo>
                      <a:lnTo>
                        <a:pt x="2505" y="81"/>
                      </a:lnTo>
                      <a:lnTo>
                        <a:pt x="2567" y="115"/>
                      </a:lnTo>
                      <a:lnTo>
                        <a:pt x="2624" y="155"/>
                      </a:lnTo>
                      <a:lnTo>
                        <a:pt x="2692" y="212"/>
                      </a:lnTo>
                      <a:lnTo>
                        <a:pt x="2754" y="278"/>
                      </a:lnTo>
                      <a:lnTo>
                        <a:pt x="2809" y="349"/>
                      </a:lnTo>
                      <a:lnTo>
                        <a:pt x="2814" y="354"/>
                      </a:lnTo>
                      <a:lnTo>
                        <a:pt x="2820" y="363"/>
                      </a:lnTo>
                      <a:lnTo>
                        <a:pt x="2828" y="375"/>
                      </a:lnTo>
                      <a:lnTo>
                        <a:pt x="2839" y="392"/>
                      </a:lnTo>
                      <a:lnTo>
                        <a:pt x="2849" y="413"/>
                      </a:lnTo>
                      <a:lnTo>
                        <a:pt x="2861" y="439"/>
                      </a:lnTo>
                      <a:lnTo>
                        <a:pt x="2871" y="470"/>
                      </a:lnTo>
                      <a:lnTo>
                        <a:pt x="2884" y="504"/>
                      </a:lnTo>
                      <a:lnTo>
                        <a:pt x="2894" y="547"/>
                      </a:lnTo>
                      <a:lnTo>
                        <a:pt x="2904" y="594"/>
                      </a:lnTo>
                      <a:lnTo>
                        <a:pt x="2911" y="648"/>
                      </a:lnTo>
                      <a:lnTo>
                        <a:pt x="2918" y="708"/>
                      </a:lnTo>
                      <a:lnTo>
                        <a:pt x="2922" y="776"/>
                      </a:lnTo>
                      <a:lnTo>
                        <a:pt x="2923" y="850"/>
                      </a:lnTo>
                      <a:lnTo>
                        <a:pt x="2920" y="933"/>
                      </a:lnTo>
                      <a:lnTo>
                        <a:pt x="2915" y="1023"/>
                      </a:lnTo>
                      <a:lnTo>
                        <a:pt x="2906" y="1121"/>
                      </a:lnTo>
                      <a:lnTo>
                        <a:pt x="2925" y="1118"/>
                      </a:lnTo>
                      <a:lnTo>
                        <a:pt x="2944" y="1119"/>
                      </a:lnTo>
                      <a:lnTo>
                        <a:pt x="2961" y="1126"/>
                      </a:lnTo>
                      <a:lnTo>
                        <a:pt x="2979" y="1140"/>
                      </a:lnTo>
                      <a:lnTo>
                        <a:pt x="2992" y="1159"/>
                      </a:lnTo>
                      <a:lnTo>
                        <a:pt x="3003" y="1187"/>
                      </a:lnTo>
                      <a:lnTo>
                        <a:pt x="3006" y="1204"/>
                      </a:lnTo>
                      <a:lnTo>
                        <a:pt x="3008" y="1218"/>
                      </a:lnTo>
                      <a:lnTo>
                        <a:pt x="3008" y="1225"/>
                      </a:lnTo>
                      <a:lnTo>
                        <a:pt x="3010" y="1292"/>
                      </a:lnTo>
                      <a:lnTo>
                        <a:pt x="3008" y="1356"/>
                      </a:lnTo>
                      <a:lnTo>
                        <a:pt x="3001" y="1417"/>
                      </a:lnTo>
                      <a:lnTo>
                        <a:pt x="2991" y="1482"/>
                      </a:lnTo>
                      <a:lnTo>
                        <a:pt x="2975" y="1541"/>
                      </a:lnTo>
                      <a:lnTo>
                        <a:pt x="2963" y="1576"/>
                      </a:lnTo>
                      <a:lnTo>
                        <a:pt x="2953" y="1600"/>
                      </a:lnTo>
                      <a:lnTo>
                        <a:pt x="2942" y="1617"/>
                      </a:lnTo>
                      <a:lnTo>
                        <a:pt x="2935" y="1629"/>
                      </a:lnTo>
                      <a:lnTo>
                        <a:pt x="2932" y="1633"/>
                      </a:lnTo>
                      <a:lnTo>
                        <a:pt x="2909" y="1655"/>
                      </a:lnTo>
                      <a:lnTo>
                        <a:pt x="2890" y="1669"/>
                      </a:lnTo>
                      <a:lnTo>
                        <a:pt x="2871" y="1679"/>
                      </a:lnTo>
                      <a:lnTo>
                        <a:pt x="2852" y="1684"/>
                      </a:lnTo>
                      <a:lnTo>
                        <a:pt x="2837" y="1686"/>
                      </a:lnTo>
                      <a:lnTo>
                        <a:pt x="2830" y="1754"/>
                      </a:lnTo>
                      <a:lnTo>
                        <a:pt x="2820" y="1816"/>
                      </a:lnTo>
                      <a:lnTo>
                        <a:pt x="2806" y="1873"/>
                      </a:lnTo>
                      <a:lnTo>
                        <a:pt x="2794" y="1921"/>
                      </a:lnTo>
                      <a:lnTo>
                        <a:pt x="2785" y="1949"/>
                      </a:lnTo>
                      <a:lnTo>
                        <a:pt x="2776" y="1971"/>
                      </a:lnTo>
                      <a:lnTo>
                        <a:pt x="2782" y="2384"/>
                      </a:lnTo>
                      <a:lnTo>
                        <a:pt x="2782" y="2386"/>
                      </a:lnTo>
                      <a:lnTo>
                        <a:pt x="2776" y="2408"/>
                      </a:lnTo>
                      <a:lnTo>
                        <a:pt x="2768" y="2434"/>
                      </a:lnTo>
                      <a:lnTo>
                        <a:pt x="2752" y="2459"/>
                      </a:lnTo>
                      <a:lnTo>
                        <a:pt x="2752" y="2459"/>
                      </a:lnTo>
                      <a:lnTo>
                        <a:pt x="2750" y="2460"/>
                      </a:lnTo>
                      <a:lnTo>
                        <a:pt x="2258" y="2840"/>
                      </a:lnTo>
                      <a:lnTo>
                        <a:pt x="2417" y="3013"/>
                      </a:lnTo>
                      <a:lnTo>
                        <a:pt x="2424" y="3025"/>
                      </a:lnTo>
                      <a:lnTo>
                        <a:pt x="2426" y="3037"/>
                      </a:lnTo>
                      <a:lnTo>
                        <a:pt x="2424" y="3053"/>
                      </a:lnTo>
                      <a:lnTo>
                        <a:pt x="2415" y="3067"/>
                      </a:lnTo>
                      <a:lnTo>
                        <a:pt x="2410" y="3070"/>
                      </a:lnTo>
                      <a:lnTo>
                        <a:pt x="2401" y="3081"/>
                      </a:lnTo>
                      <a:lnTo>
                        <a:pt x="2388" y="3094"/>
                      </a:lnTo>
                      <a:lnTo>
                        <a:pt x="2372" y="3110"/>
                      </a:lnTo>
                      <a:lnTo>
                        <a:pt x="2355" y="3127"/>
                      </a:lnTo>
                      <a:lnTo>
                        <a:pt x="2337" y="3146"/>
                      </a:lnTo>
                      <a:lnTo>
                        <a:pt x="2318" y="3164"/>
                      </a:lnTo>
                      <a:lnTo>
                        <a:pt x="2299" y="3179"/>
                      </a:lnTo>
                      <a:lnTo>
                        <a:pt x="2312" y="3200"/>
                      </a:lnTo>
                      <a:lnTo>
                        <a:pt x="2327" y="3228"/>
                      </a:lnTo>
                      <a:lnTo>
                        <a:pt x="2344" y="3260"/>
                      </a:lnTo>
                      <a:lnTo>
                        <a:pt x="2362" y="3295"/>
                      </a:lnTo>
                      <a:lnTo>
                        <a:pt x="2379" y="3329"/>
                      </a:lnTo>
                      <a:lnTo>
                        <a:pt x="2393" y="3364"/>
                      </a:lnTo>
                      <a:lnTo>
                        <a:pt x="2405" y="3393"/>
                      </a:lnTo>
                      <a:lnTo>
                        <a:pt x="2471" y="3851"/>
                      </a:lnTo>
                      <a:lnTo>
                        <a:pt x="2488" y="3815"/>
                      </a:lnTo>
                      <a:lnTo>
                        <a:pt x="2510" y="3772"/>
                      </a:lnTo>
                      <a:lnTo>
                        <a:pt x="2534" y="3723"/>
                      </a:lnTo>
                      <a:lnTo>
                        <a:pt x="2562" y="3670"/>
                      </a:lnTo>
                      <a:lnTo>
                        <a:pt x="2592" y="3613"/>
                      </a:lnTo>
                      <a:lnTo>
                        <a:pt x="2621" y="3552"/>
                      </a:lnTo>
                      <a:lnTo>
                        <a:pt x="2652" y="3490"/>
                      </a:lnTo>
                      <a:lnTo>
                        <a:pt x="2681" y="3428"/>
                      </a:lnTo>
                      <a:lnTo>
                        <a:pt x="2711" y="3366"/>
                      </a:lnTo>
                      <a:lnTo>
                        <a:pt x="2738" y="3305"/>
                      </a:lnTo>
                      <a:lnTo>
                        <a:pt x="2763" y="3248"/>
                      </a:lnTo>
                      <a:lnTo>
                        <a:pt x="2785" y="3193"/>
                      </a:lnTo>
                      <a:lnTo>
                        <a:pt x="2802" y="3143"/>
                      </a:lnTo>
                      <a:lnTo>
                        <a:pt x="2816" y="3098"/>
                      </a:lnTo>
                      <a:lnTo>
                        <a:pt x="2823" y="3062"/>
                      </a:lnTo>
                      <a:lnTo>
                        <a:pt x="2825" y="3051"/>
                      </a:lnTo>
                      <a:lnTo>
                        <a:pt x="2827" y="3031"/>
                      </a:lnTo>
                      <a:lnTo>
                        <a:pt x="2828" y="2999"/>
                      </a:lnTo>
                      <a:lnTo>
                        <a:pt x="2830" y="2960"/>
                      </a:lnTo>
                      <a:lnTo>
                        <a:pt x="2833" y="2915"/>
                      </a:lnTo>
                      <a:lnTo>
                        <a:pt x="2835" y="2863"/>
                      </a:lnTo>
                      <a:lnTo>
                        <a:pt x="2837" y="2808"/>
                      </a:lnTo>
                      <a:lnTo>
                        <a:pt x="2839" y="2749"/>
                      </a:lnTo>
                      <a:lnTo>
                        <a:pt x="2840" y="2688"/>
                      </a:lnTo>
                      <a:lnTo>
                        <a:pt x="2840" y="2628"/>
                      </a:lnTo>
                      <a:lnTo>
                        <a:pt x="2839" y="2569"/>
                      </a:lnTo>
                      <a:lnTo>
                        <a:pt x="2835" y="2512"/>
                      </a:lnTo>
                      <a:lnTo>
                        <a:pt x="2830" y="2460"/>
                      </a:lnTo>
                      <a:lnTo>
                        <a:pt x="2823" y="2414"/>
                      </a:lnTo>
                      <a:lnTo>
                        <a:pt x="2814" y="2360"/>
                      </a:lnTo>
                      <a:lnTo>
                        <a:pt x="2858" y="2391"/>
                      </a:lnTo>
                      <a:lnTo>
                        <a:pt x="2882" y="2410"/>
                      </a:lnTo>
                      <a:lnTo>
                        <a:pt x="2908" y="2429"/>
                      </a:lnTo>
                      <a:lnTo>
                        <a:pt x="2935" y="2448"/>
                      </a:lnTo>
                      <a:lnTo>
                        <a:pt x="2963" y="2467"/>
                      </a:lnTo>
                      <a:lnTo>
                        <a:pt x="2989" y="2485"/>
                      </a:lnTo>
                      <a:lnTo>
                        <a:pt x="3013" y="2500"/>
                      </a:lnTo>
                      <a:lnTo>
                        <a:pt x="3032" y="2510"/>
                      </a:lnTo>
                      <a:lnTo>
                        <a:pt x="3046" y="2517"/>
                      </a:lnTo>
                      <a:lnTo>
                        <a:pt x="3105" y="2536"/>
                      </a:lnTo>
                      <a:lnTo>
                        <a:pt x="3169" y="2555"/>
                      </a:lnTo>
                      <a:lnTo>
                        <a:pt x="3234" y="2576"/>
                      </a:lnTo>
                      <a:lnTo>
                        <a:pt x="3300" y="2595"/>
                      </a:lnTo>
                      <a:lnTo>
                        <a:pt x="3366" y="2616"/>
                      </a:lnTo>
                      <a:lnTo>
                        <a:pt x="3431" y="2637"/>
                      </a:lnTo>
                      <a:lnTo>
                        <a:pt x="3497" y="2656"/>
                      </a:lnTo>
                      <a:lnTo>
                        <a:pt x="3559" y="2675"/>
                      </a:lnTo>
                      <a:lnTo>
                        <a:pt x="3618" y="2694"/>
                      </a:lnTo>
                      <a:lnTo>
                        <a:pt x="3672" y="2709"/>
                      </a:lnTo>
                      <a:lnTo>
                        <a:pt x="3722" y="2725"/>
                      </a:lnTo>
                      <a:lnTo>
                        <a:pt x="3765" y="2737"/>
                      </a:lnTo>
                      <a:lnTo>
                        <a:pt x="3803" y="2749"/>
                      </a:lnTo>
                      <a:lnTo>
                        <a:pt x="3832" y="2756"/>
                      </a:lnTo>
                      <a:lnTo>
                        <a:pt x="3853" y="2763"/>
                      </a:lnTo>
                      <a:lnTo>
                        <a:pt x="3863" y="2764"/>
                      </a:lnTo>
                      <a:lnTo>
                        <a:pt x="3874" y="2766"/>
                      </a:lnTo>
                      <a:lnTo>
                        <a:pt x="3891" y="2768"/>
                      </a:lnTo>
                      <a:lnTo>
                        <a:pt x="3913" y="2773"/>
                      </a:lnTo>
                      <a:lnTo>
                        <a:pt x="3943" y="2780"/>
                      </a:lnTo>
                      <a:lnTo>
                        <a:pt x="3976" y="2794"/>
                      </a:lnTo>
                      <a:lnTo>
                        <a:pt x="4010" y="2811"/>
                      </a:lnTo>
                      <a:lnTo>
                        <a:pt x="4043" y="2834"/>
                      </a:lnTo>
                      <a:lnTo>
                        <a:pt x="4072" y="2859"/>
                      </a:lnTo>
                      <a:lnTo>
                        <a:pt x="4105" y="2897"/>
                      </a:lnTo>
                      <a:lnTo>
                        <a:pt x="4133" y="2939"/>
                      </a:lnTo>
                      <a:lnTo>
                        <a:pt x="4157" y="2987"/>
                      </a:lnTo>
                      <a:lnTo>
                        <a:pt x="4157" y="2987"/>
                      </a:lnTo>
                      <a:lnTo>
                        <a:pt x="4157" y="2989"/>
                      </a:lnTo>
                      <a:lnTo>
                        <a:pt x="4159" y="2994"/>
                      </a:lnTo>
                      <a:lnTo>
                        <a:pt x="4164" y="3006"/>
                      </a:lnTo>
                      <a:lnTo>
                        <a:pt x="4171" y="3027"/>
                      </a:lnTo>
                      <a:lnTo>
                        <a:pt x="4180" y="3056"/>
                      </a:lnTo>
                      <a:lnTo>
                        <a:pt x="4190" y="3091"/>
                      </a:lnTo>
                      <a:lnTo>
                        <a:pt x="4202" y="3133"/>
                      </a:lnTo>
                      <a:lnTo>
                        <a:pt x="4216" y="3179"/>
                      </a:lnTo>
                      <a:lnTo>
                        <a:pt x="4231" y="3231"/>
                      </a:lnTo>
                      <a:lnTo>
                        <a:pt x="4247" y="3288"/>
                      </a:lnTo>
                      <a:lnTo>
                        <a:pt x="4266" y="3361"/>
                      </a:lnTo>
                      <a:lnTo>
                        <a:pt x="4287" y="3444"/>
                      </a:lnTo>
                      <a:lnTo>
                        <a:pt x="4307" y="3533"/>
                      </a:lnTo>
                      <a:lnTo>
                        <a:pt x="4328" y="3627"/>
                      </a:lnTo>
                      <a:lnTo>
                        <a:pt x="4349" y="3725"/>
                      </a:lnTo>
                      <a:lnTo>
                        <a:pt x="4366" y="3825"/>
                      </a:lnTo>
                      <a:lnTo>
                        <a:pt x="4382" y="3926"/>
                      </a:lnTo>
                      <a:lnTo>
                        <a:pt x="0" y="3926"/>
                      </a:lnTo>
                      <a:lnTo>
                        <a:pt x="15" y="3825"/>
                      </a:lnTo>
                      <a:lnTo>
                        <a:pt x="34" y="3725"/>
                      </a:lnTo>
                      <a:lnTo>
                        <a:pt x="53" y="3627"/>
                      </a:lnTo>
                      <a:lnTo>
                        <a:pt x="74" y="3533"/>
                      </a:lnTo>
                      <a:lnTo>
                        <a:pt x="95" y="3444"/>
                      </a:lnTo>
                      <a:lnTo>
                        <a:pt x="115" y="3361"/>
                      </a:lnTo>
                      <a:lnTo>
                        <a:pt x="136" y="3288"/>
                      </a:lnTo>
                      <a:lnTo>
                        <a:pt x="152" y="3231"/>
                      </a:lnTo>
                      <a:lnTo>
                        <a:pt x="165" y="3179"/>
                      </a:lnTo>
                      <a:lnTo>
                        <a:pt x="179" y="3133"/>
                      </a:lnTo>
                      <a:lnTo>
                        <a:pt x="191" y="3091"/>
                      </a:lnTo>
                      <a:lnTo>
                        <a:pt x="203" y="3056"/>
                      </a:lnTo>
                      <a:lnTo>
                        <a:pt x="212" y="3027"/>
                      </a:lnTo>
                      <a:lnTo>
                        <a:pt x="219" y="3006"/>
                      </a:lnTo>
                      <a:lnTo>
                        <a:pt x="222" y="2994"/>
                      </a:lnTo>
                      <a:lnTo>
                        <a:pt x="224" y="2989"/>
                      </a:lnTo>
                      <a:lnTo>
                        <a:pt x="224" y="2987"/>
                      </a:lnTo>
                      <a:lnTo>
                        <a:pt x="224" y="2987"/>
                      </a:lnTo>
                      <a:lnTo>
                        <a:pt x="248" y="2939"/>
                      </a:lnTo>
                      <a:lnTo>
                        <a:pt x="278" y="2897"/>
                      </a:lnTo>
                      <a:lnTo>
                        <a:pt x="311" y="2859"/>
                      </a:lnTo>
                      <a:lnTo>
                        <a:pt x="340" y="2834"/>
                      </a:lnTo>
                      <a:lnTo>
                        <a:pt x="371" y="2811"/>
                      </a:lnTo>
                      <a:lnTo>
                        <a:pt x="407" y="2794"/>
                      </a:lnTo>
                      <a:lnTo>
                        <a:pt x="438" y="2780"/>
                      </a:lnTo>
                      <a:lnTo>
                        <a:pt x="468" y="2773"/>
                      </a:lnTo>
                      <a:lnTo>
                        <a:pt x="492" y="2768"/>
                      </a:lnTo>
                      <a:lnTo>
                        <a:pt x="509" y="2766"/>
                      </a:lnTo>
                      <a:lnTo>
                        <a:pt x="518" y="2764"/>
                      </a:lnTo>
                      <a:lnTo>
                        <a:pt x="530" y="2763"/>
                      </a:lnTo>
                      <a:lnTo>
                        <a:pt x="551" y="2756"/>
                      </a:lnTo>
                      <a:lnTo>
                        <a:pt x="580" y="2749"/>
                      </a:lnTo>
                      <a:lnTo>
                        <a:pt x="616" y="2737"/>
                      </a:lnTo>
                      <a:lnTo>
                        <a:pt x="661" y="2725"/>
                      </a:lnTo>
                      <a:lnTo>
                        <a:pt x="710" y="2709"/>
                      </a:lnTo>
                      <a:lnTo>
                        <a:pt x="765" y="2694"/>
                      </a:lnTo>
                      <a:lnTo>
                        <a:pt x="824" y="2675"/>
                      </a:lnTo>
                      <a:lnTo>
                        <a:pt x="886" y="2656"/>
                      </a:lnTo>
                      <a:lnTo>
                        <a:pt x="950" y="2637"/>
                      </a:lnTo>
                      <a:lnTo>
                        <a:pt x="1016" y="2616"/>
                      </a:lnTo>
                      <a:lnTo>
                        <a:pt x="1083" y="2595"/>
                      </a:lnTo>
                      <a:lnTo>
                        <a:pt x="1149" y="2576"/>
                      </a:lnTo>
                      <a:lnTo>
                        <a:pt x="1214" y="2555"/>
                      </a:lnTo>
                      <a:lnTo>
                        <a:pt x="1276" y="2536"/>
                      </a:lnTo>
                      <a:lnTo>
                        <a:pt x="1337" y="2517"/>
                      </a:lnTo>
                      <a:lnTo>
                        <a:pt x="1351" y="2510"/>
                      </a:lnTo>
                      <a:lnTo>
                        <a:pt x="1370" y="2500"/>
                      </a:lnTo>
                      <a:lnTo>
                        <a:pt x="1392" y="2485"/>
                      </a:lnTo>
                      <a:lnTo>
                        <a:pt x="1418" y="2467"/>
                      </a:lnTo>
                      <a:lnTo>
                        <a:pt x="1446" y="2448"/>
                      </a:lnTo>
                      <a:lnTo>
                        <a:pt x="1473" y="2429"/>
                      </a:lnTo>
                      <a:lnTo>
                        <a:pt x="1501" y="2410"/>
                      </a:lnTo>
                      <a:lnTo>
                        <a:pt x="1525" y="2391"/>
                      </a:lnTo>
                      <a:lnTo>
                        <a:pt x="1569" y="2360"/>
                      </a:lnTo>
                      <a:lnTo>
                        <a:pt x="1558" y="2414"/>
                      </a:lnTo>
                      <a:lnTo>
                        <a:pt x="1551" y="2460"/>
                      </a:lnTo>
                      <a:lnTo>
                        <a:pt x="1548" y="2512"/>
                      </a:lnTo>
                      <a:lnTo>
                        <a:pt x="1544" y="2569"/>
                      </a:lnTo>
                      <a:lnTo>
                        <a:pt x="1543" y="2628"/>
                      </a:lnTo>
                      <a:lnTo>
                        <a:pt x="1543" y="2688"/>
                      </a:lnTo>
                      <a:lnTo>
                        <a:pt x="1543" y="2749"/>
                      </a:lnTo>
                      <a:lnTo>
                        <a:pt x="1544" y="2808"/>
                      </a:lnTo>
                      <a:lnTo>
                        <a:pt x="1546" y="2863"/>
                      </a:lnTo>
                      <a:lnTo>
                        <a:pt x="1550" y="2915"/>
                      </a:lnTo>
                      <a:lnTo>
                        <a:pt x="1551" y="2960"/>
                      </a:lnTo>
                      <a:lnTo>
                        <a:pt x="1555" y="2999"/>
                      </a:lnTo>
                      <a:lnTo>
                        <a:pt x="1556" y="3031"/>
                      </a:lnTo>
                      <a:lnTo>
                        <a:pt x="1558" y="3051"/>
                      </a:lnTo>
                      <a:lnTo>
                        <a:pt x="1558" y="3062"/>
                      </a:lnTo>
                      <a:lnTo>
                        <a:pt x="1567" y="3098"/>
                      </a:lnTo>
                      <a:lnTo>
                        <a:pt x="1579" y="3143"/>
                      </a:lnTo>
                      <a:lnTo>
                        <a:pt x="1598" y="3193"/>
                      </a:lnTo>
                      <a:lnTo>
                        <a:pt x="1619" y="3248"/>
                      </a:lnTo>
                      <a:lnTo>
                        <a:pt x="1645" y="3305"/>
                      </a:lnTo>
                      <a:lnTo>
                        <a:pt x="1670" y="3366"/>
                      </a:lnTo>
                      <a:lnTo>
                        <a:pt x="1700" y="3428"/>
                      </a:lnTo>
                      <a:lnTo>
                        <a:pt x="1731" y="3490"/>
                      </a:lnTo>
                      <a:lnTo>
                        <a:pt x="1760" y="3552"/>
                      </a:lnTo>
                      <a:lnTo>
                        <a:pt x="1791" y="3613"/>
                      </a:lnTo>
                      <a:lnTo>
                        <a:pt x="1821" y="3670"/>
                      </a:lnTo>
                      <a:lnTo>
                        <a:pt x="1847" y="3723"/>
                      </a:lnTo>
                      <a:lnTo>
                        <a:pt x="1873" y="3772"/>
                      </a:lnTo>
                      <a:lnTo>
                        <a:pt x="1895" y="3815"/>
                      </a:lnTo>
                      <a:lnTo>
                        <a:pt x="1912" y="3851"/>
                      </a:lnTo>
                      <a:lnTo>
                        <a:pt x="1976" y="3393"/>
                      </a:lnTo>
                      <a:lnTo>
                        <a:pt x="1988" y="3364"/>
                      </a:lnTo>
                      <a:lnTo>
                        <a:pt x="2004" y="3329"/>
                      </a:lnTo>
                      <a:lnTo>
                        <a:pt x="2021" y="3295"/>
                      </a:lnTo>
                      <a:lnTo>
                        <a:pt x="2039" y="3260"/>
                      </a:lnTo>
                      <a:lnTo>
                        <a:pt x="2056" y="3228"/>
                      </a:lnTo>
                      <a:lnTo>
                        <a:pt x="2070" y="3200"/>
                      </a:lnTo>
                      <a:lnTo>
                        <a:pt x="2082" y="3179"/>
                      </a:lnTo>
                      <a:lnTo>
                        <a:pt x="2064" y="3164"/>
                      </a:lnTo>
                      <a:lnTo>
                        <a:pt x="2045" y="3146"/>
                      </a:lnTo>
                      <a:lnTo>
                        <a:pt x="2026" y="3127"/>
                      </a:lnTo>
                      <a:lnTo>
                        <a:pt x="2009" y="3110"/>
                      </a:lnTo>
                      <a:lnTo>
                        <a:pt x="1994" y="3094"/>
                      </a:lnTo>
                      <a:lnTo>
                        <a:pt x="1982" y="3081"/>
                      </a:lnTo>
                      <a:lnTo>
                        <a:pt x="1973" y="3070"/>
                      </a:lnTo>
                      <a:lnTo>
                        <a:pt x="1968" y="3067"/>
                      </a:lnTo>
                      <a:lnTo>
                        <a:pt x="1959" y="3053"/>
                      </a:lnTo>
                      <a:lnTo>
                        <a:pt x="1956" y="3037"/>
                      </a:lnTo>
                      <a:lnTo>
                        <a:pt x="1959" y="3025"/>
                      </a:lnTo>
                      <a:lnTo>
                        <a:pt x="1966" y="3013"/>
                      </a:lnTo>
                      <a:lnTo>
                        <a:pt x="2125" y="2840"/>
                      </a:lnTo>
                      <a:lnTo>
                        <a:pt x="1631" y="2460"/>
                      </a:lnTo>
                      <a:lnTo>
                        <a:pt x="1631" y="2459"/>
                      </a:lnTo>
                      <a:lnTo>
                        <a:pt x="1631" y="2459"/>
                      </a:lnTo>
                      <a:lnTo>
                        <a:pt x="1613" y="2434"/>
                      </a:lnTo>
                      <a:lnTo>
                        <a:pt x="1605" y="2408"/>
                      </a:lnTo>
                      <a:lnTo>
                        <a:pt x="1601" y="2386"/>
                      </a:lnTo>
                      <a:lnTo>
                        <a:pt x="1601" y="2384"/>
                      </a:lnTo>
                      <a:lnTo>
                        <a:pt x="1607" y="1971"/>
                      </a:lnTo>
                      <a:lnTo>
                        <a:pt x="1598" y="1949"/>
                      </a:lnTo>
                      <a:lnTo>
                        <a:pt x="1589" y="1921"/>
                      </a:lnTo>
                      <a:lnTo>
                        <a:pt x="1575" y="1873"/>
                      </a:lnTo>
                      <a:lnTo>
                        <a:pt x="1563" y="1816"/>
                      </a:lnTo>
                      <a:lnTo>
                        <a:pt x="1553" y="1754"/>
                      </a:lnTo>
                      <a:lnTo>
                        <a:pt x="1546" y="1686"/>
                      </a:lnTo>
                      <a:lnTo>
                        <a:pt x="1529" y="1684"/>
                      </a:lnTo>
                      <a:lnTo>
                        <a:pt x="1512" y="1679"/>
                      </a:lnTo>
                      <a:lnTo>
                        <a:pt x="1492" y="1669"/>
                      </a:lnTo>
                      <a:lnTo>
                        <a:pt x="1472" y="1655"/>
                      </a:lnTo>
                      <a:lnTo>
                        <a:pt x="1451" y="1633"/>
                      </a:lnTo>
                      <a:lnTo>
                        <a:pt x="1448" y="1629"/>
                      </a:lnTo>
                      <a:lnTo>
                        <a:pt x="1439" y="1617"/>
                      </a:lnTo>
                      <a:lnTo>
                        <a:pt x="1430" y="1600"/>
                      </a:lnTo>
                      <a:lnTo>
                        <a:pt x="1418" y="1576"/>
                      </a:lnTo>
                      <a:lnTo>
                        <a:pt x="1406" y="1541"/>
                      </a:lnTo>
                      <a:lnTo>
                        <a:pt x="1391" y="1482"/>
                      </a:lnTo>
                      <a:lnTo>
                        <a:pt x="1380" y="1417"/>
                      </a:lnTo>
                      <a:lnTo>
                        <a:pt x="1375" y="1356"/>
                      </a:lnTo>
                      <a:lnTo>
                        <a:pt x="1373" y="1292"/>
                      </a:lnTo>
                      <a:lnTo>
                        <a:pt x="1373" y="1225"/>
                      </a:lnTo>
                      <a:lnTo>
                        <a:pt x="1373" y="1218"/>
                      </a:lnTo>
                      <a:lnTo>
                        <a:pt x="1375" y="1204"/>
                      </a:lnTo>
                      <a:lnTo>
                        <a:pt x="1380" y="1187"/>
                      </a:lnTo>
                      <a:lnTo>
                        <a:pt x="1389" y="1159"/>
                      </a:lnTo>
                      <a:lnTo>
                        <a:pt x="1403" y="1140"/>
                      </a:lnTo>
                      <a:lnTo>
                        <a:pt x="1422" y="1126"/>
                      </a:lnTo>
                      <a:lnTo>
                        <a:pt x="1437" y="1119"/>
                      </a:lnTo>
                      <a:lnTo>
                        <a:pt x="1456" y="1118"/>
                      </a:lnTo>
                      <a:lnTo>
                        <a:pt x="1477" y="1121"/>
                      </a:lnTo>
                      <a:lnTo>
                        <a:pt x="1467" y="1021"/>
                      </a:lnTo>
                      <a:lnTo>
                        <a:pt x="1461" y="929"/>
                      </a:lnTo>
                      <a:lnTo>
                        <a:pt x="1460" y="846"/>
                      </a:lnTo>
                      <a:lnTo>
                        <a:pt x="1461" y="772"/>
                      </a:lnTo>
                      <a:lnTo>
                        <a:pt x="1463" y="710"/>
                      </a:lnTo>
                      <a:lnTo>
                        <a:pt x="1468" y="653"/>
                      </a:lnTo>
                      <a:lnTo>
                        <a:pt x="1475" y="601"/>
                      </a:lnTo>
                      <a:lnTo>
                        <a:pt x="1486" y="556"/>
                      </a:lnTo>
                      <a:lnTo>
                        <a:pt x="1496" y="516"/>
                      </a:lnTo>
                      <a:lnTo>
                        <a:pt x="1501" y="499"/>
                      </a:lnTo>
                      <a:lnTo>
                        <a:pt x="1505" y="487"/>
                      </a:lnTo>
                      <a:lnTo>
                        <a:pt x="1510" y="477"/>
                      </a:lnTo>
                      <a:lnTo>
                        <a:pt x="1515" y="464"/>
                      </a:lnTo>
                      <a:lnTo>
                        <a:pt x="1536" y="421"/>
                      </a:lnTo>
                      <a:lnTo>
                        <a:pt x="1560" y="388"/>
                      </a:lnTo>
                      <a:lnTo>
                        <a:pt x="1582" y="363"/>
                      </a:lnTo>
                      <a:lnTo>
                        <a:pt x="1607" y="345"/>
                      </a:lnTo>
                      <a:lnTo>
                        <a:pt x="1629" y="331"/>
                      </a:lnTo>
                      <a:lnTo>
                        <a:pt x="1650" y="325"/>
                      </a:lnTo>
                      <a:lnTo>
                        <a:pt x="1667" y="319"/>
                      </a:lnTo>
                      <a:lnTo>
                        <a:pt x="1679" y="318"/>
                      </a:lnTo>
                      <a:lnTo>
                        <a:pt x="1688" y="318"/>
                      </a:lnTo>
                      <a:lnTo>
                        <a:pt x="1691" y="318"/>
                      </a:lnTo>
                      <a:lnTo>
                        <a:pt x="1700" y="274"/>
                      </a:lnTo>
                      <a:lnTo>
                        <a:pt x="1715" y="235"/>
                      </a:lnTo>
                      <a:lnTo>
                        <a:pt x="1736" y="200"/>
                      </a:lnTo>
                      <a:lnTo>
                        <a:pt x="1762" y="167"/>
                      </a:lnTo>
                      <a:lnTo>
                        <a:pt x="1791" y="140"/>
                      </a:lnTo>
                      <a:lnTo>
                        <a:pt x="1821" y="117"/>
                      </a:lnTo>
                      <a:lnTo>
                        <a:pt x="1850" y="96"/>
                      </a:lnTo>
                      <a:lnTo>
                        <a:pt x="1878" y="79"/>
                      </a:lnTo>
                      <a:lnTo>
                        <a:pt x="1902" y="67"/>
                      </a:lnTo>
                      <a:lnTo>
                        <a:pt x="1923" y="58"/>
                      </a:lnTo>
                      <a:lnTo>
                        <a:pt x="1935" y="53"/>
                      </a:lnTo>
                      <a:lnTo>
                        <a:pt x="1940" y="51"/>
                      </a:lnTo>
                      <a:lnTo>
                        <a:pt x="1992" y="32"/>
                      </a:lnTo>
                      <a:lnTo>
                        <a:pt x="2039" y="19"/>
                      </a:lnTo>
                      <a:lnTo>
                        <a:pt x="2078" y="10"/>
                      </a:lnTo>
                      <a:lnTo>
                        <a:pt x="2108" y="7"/>
                      </a:lnTo>
                      <a:lnTo>
                        <a:pt x="2127" y="3"/>
                      </a:lnTo>
                      <a:lnTo>
                        <a:pt x="2135" y="3"/>
                      </a:lnTo>
                      <a:lnTo>
                        <a:pt x="2140" y="3"/>
                      </a:lnTo>
                      <a:lnTo>
                        <a:pt x="2151" y="1"/>
                      </a:lnTo>
                      <a:lnTo>
                        <a:pt x="2170" y="0"/>
                      </a:lnTo>
                      <a:lnTo>
                        <a:pt x="2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 name="Rectangle 1"/>
            <p:cNvSpPr/>
            <p:nvPr/>
          </p:nvSpPr>
          <p:spPr>
            <a:xfrm>
              <a:off x="6185100" y="5215170"/>
              <a:ext cx="1728600" cy="82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anose="020B0606020202030204" pitchFamily="34" charset="0"/>
                </a:rPr>
                <a:t>TAX ON TERM VALUE OF DEATH BENEFIT</a:t>
              </a:r>
              <a:endParaRPr lang="en-US" sz="1600" b="1" dirty="0">
                <a:latin typeface="Arial Narrow" panose="020B0606020202030204" pitchFamily="34" charset="0"/>
              </a:endParaRPr>
            </a:p>
          </p:txBody>
        </p:sp>
      </p:grpSp>
      <p:sp>
        <p:nvSpPr>
          <p:cNvPr id="5" name="Slide Number Placeholder 4"/>
          <p:cNvSpPr>
            <a:spLocks noGrp="1"/>
          </p:cNvSpPr>
          <p:nvPr>
            <p:ph type="sldNum" sz="quarter" idx="12"/>
          </p:nvPr>
        </p:nvSpPr>
        <p:spPr/>
        <p:txBody>
          <a:bodyPr/>
          <a:lstStyle/>
          <a:p>
            <a:fld id="{9F495958-F516-439A-814A-D2DC1CC7FCCF}" type="slidenum">
              <a:rPr lang="en-US" smtClean="0"/>
              <a:t>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NLIC_LSW</Template>
  <TotalTime>23012</TotalTime>
  <Words>1875</Words>
  <Application>Microsoft Office PowerPoint</Application>
  <PresentationFormat>On-screen Show (4:3)</PresentationFormat>
  <Paragraphs>165</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ＭＳ Ｐゴシック</vt:lpstr>
      <vt:lpstr>Arial</vt:lpstr>
      <vt:lpstr>Arial Narrow</vt:lpstr>
      <vt:lpstr>Times New Roman</vt:lpstr>
      <vt:lpstr>Wingdings 3</vt:lpstr>
      <vt:lpstr>1_Custom Design</vt:lpstr>
      <vt:lpstr>Custom Design</vt:lpstr>
      <vt:lpstr>EXECUTIVE BENEFITS OVERVIEW</vt:lpstr>
      <vt:lpstr>WHY EXECUTIVE BENEFITS? </vt:lpstr>
      <vt:lpstr>Elements of Executive Benefit Plans</vt:lpstr>
      <vt:lpstr>YOUR BUSINESS TIMELINE </vt:lpstr>
      <vt:lpstr>COMMON TYPES OF  EXECUTIVE BENEFIT PLANS</vt:lpstr>
      <vt:lpstr>PowerPoint Presentation</vt:lpstr>
      <vt:lpstr>BONUS PLANS</vt:lpstr>
      <vt:lpstr>SALARY CONTINUATION /  DEFERRED COMPENSATION</vt:lpstr>
      <vt:lpstr>SPLIT DOLLAR ECONOMIC  BENEFIT REGIME</vt:lpstr>
      <vt:lpstr>SPLIT DOLLAR LOAN REGIME</vt:lpstr>
      <vt:lpstr>What Motivates Your Decision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 Measuring the Opportunities</dc:title>
  <dc:creator>Ellen Begleiter Lehmert</dc:creator>
  <cp:lastModifiedBy>King, Tracy</cp:lastModifiedBy>
  <cp:revision>184</cp:revision>
  <cp:lastPrinted>2016-08-17T17:45:05Z</cp:lastPrinted>
  <dcterms:created xsi:type="dcterms:W3CDTF">2006-04-20T22:13:46Z</dcterms:created>
  <dcterms:modified xsi:type="dcterms:W3CDTF">2017-09-13T14:13:38Z</dcterms:modified>
</cp:coreProperties>
</file>